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97"/>
  </p:notesMasterIdLst>
  <p:handoutMasterIdLst>
    <p:handoutMasterId r:id="rId98"/>
  </p:handoutMasterIdLst>
  <p:sldIdLst>
    <p:sldId id="315" r:id="rId2"/>
    <p:sldId id="345" r:id="rId3"/>
    <p:sldId id="413" r:id="rId4"/>
    <p:sldId id="414" r:id="rId5"/>
    <p:sldId id="415" r:id="rId6"/>
    <p:sldId id="416" r:id="rId7"/>
    <p:sldId id="417" r:id="rId8"/>
    <p:sldId id="418" r:id="rId9"/>
    <p:sldId id="419" r:id="rId10"/>
    <p:sldId id="420" r:id="rId11"/>
    <p:sldId id="421" r:id="rId12"/>
    <p:sldId id="422" r:id="rId13"/>
    <p:sldId id="423" r:id="rId14"/>
    <p:sldId id="424" r:id="rId15"/>
    <p:sldId id="425" r:id="rId16"/>
    <p:sldId id="426" r:id="rId17"/>
    <p:sldId id="427" r:id="rId18"/>
    <p:sldId id="431" r:id="rId19"/>
    <p:sldId id="428" r:id="rId20"/>
    <p:sldId id="429" r:id="rId21"/>
    <p:sldId id="430" r:id="rId22"/>
    <p:sldId id="433" r:id="rId23"/>
    <p:sldId id="436" r:id="rId24"/>
    <p:sldId id="435" r:id="rId25"/>
    <p:sldId id="432" r:id="rId26"/>
    <p:sldId id="438" r:id="rId27"/>
    <p:sldId id="439" r:id="rId28"/>
    <p:sldId id="440" r:id="rId29"/>
    <p:sldId id="434" r:id="rId30"/>
    <p:sldId id="437" r:id="rId31"/>
    <p:sldId id="487" r:id="rId32"/>
    <p:sldId id="441" r:id="rId33"/>
    <p:sldId id="442" r:id="rId34"/>
    <p:sldId id="443" r:id="rId35"/>
    <p:sldId id="488" r:id="rId36"/>
    <p:sldId id="482" r:id="rId37"/>
    <p:sldId id="444" r:id="rId38"/>
    <p:sldId id="483" r:id="rId39"/>
    <p:sldId id="445" r:id="rId40"/>
    <p:sldId id="489" r:id="rId41"/>
    <p:sldId id="446" r:id="rId42"/>
    <p:sldId id="447" r:id="rId43"/>
    <p:sldId id="448" r:id="rId44"/>
    <p:sldId id="449" r:id="rId45"/>
    <p:sldId id="450" r:id="rId46"/>
    <p:sldId id="451" r:id="rId47"/>
    <p:sldId id="452" r:id="rId48"/>
    <p:sldId id="453" r:id="rId49"/>
    <p:sldId id="454" r:id="rId50"/>
    <p:sldId id="455" r:id="rId51"/>
    <p:sldId id="456" r:id="rId52"/>
    <p:sldId id="457" r:id="rId53"/>
    <p:sldId id="458" r:id="rId54"/>
    <p:sldId id="459" r:id="rId55"/>
    <p:sldId id="460" r:id="rId56"/>
    <p:sldId id="461" r:id="rId57"/>
    <p:sldId id="462" r:id="rId58"/>
    <p:sldId id="463" r:id="rId59"/>
    <p:sldId id="464" r:id="rId60"/>
    <p:sldId id="465" r:id="rId61"/>
    <p:sldId id="466" r:id="rId62"/>
    <p:sldId id="467" r:id="rId63"/>
    <p:sldId id="468" r:id="rId64"/>
    <p:sldId id="469" r:id="rId65"/>
    <p:sldId id="470" r:id="rId66"/>
    <p:sldId id="490" r:id="rId67"/>
    <p:sldId id="484" r:id="rId68"/>
    <p:sldId id="471" r:id="rId69"/>
    <p:sldId id="472" r:id="rId70"/>
    <p:sldId id="473" r:id="rId71"/>
    <p:sldId id="474" r:id="rId72"/>
    <p:sldId id="475" r:id="rId73"/>
    <p:sldId id="476" r:id="rId74"/>
    <p:sldId id="477" r:id="rId75"/>
    <p:sldId id="492" r:id="rId76"/>
    <p:sldId id="486" r:id="rId77"/>
    <p:sldId id="480" r:id="rId78"/>
    <p:sldId id="481" r:id="rId79"/>
    <p:sldId id="493" r:id="rId80"/>
    <p:sldId id="494" r:id="rId81"/>
    <p:sldId id="498" r:id="rId82"/>
    <p:sldId id="506" r:id="rId83"/>
    <p:sldId id="505" r:id="rId84"/>
    <p:sldId id="495" r:id="rId85"/>
    <p:sldId id="496" r:id="rId86"/>
    <p:sldId id="504" r:id="rId87"/>
    <p:sldId id="497" r:id="rId88"/>
    <p:sldId id="499" r:id="rId89"/>
    <p:sldId id="507" r:id="rId90"/>
    <p:sldId id="500" r:id="rId91"/>
    <p:sldId id="502" r:id="rId92"/>
    <p:sldId id="501" r:id="rId93"/>
    <p:sldId id="503" r:id="rId94"/>
    <p:sldId id="316" r:id="rId95"/>
    <p:sldId id="412" r:id="rId96"/>
  </p:sldIdLst>
  <p:sldSz cx="12192000" cy="6858000"/>
  <p:notesSz cx="9874250" cy="6797675"/>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0909"/>
    <a:srgbClr val="B30707"/>
    <a:srgbClr val="AA0003"/>
    <a:srgbClr val="C30206"/>
    <a:srgbClr val="AA1010"/>
    <a:srgbClr val="539723"/>
    <a:srgbClr val="0089BD"/>
    <a:srgbClr val="0470BD"/>
    <a:srgbClr val="068BE7"/>
    <a:srgbClr val="008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13" autoAdjust="0"/>
    <p:restoredTop sz="64659" autoAdjust="0"/>
  </p:normalViewPr>
  <p:slideViewPr>
    <p:cSldViewPr snapToGrid="0" snapToObjects="1">
      <p:cViewPr varScale="1">
        <p:scale>
          <a:sx n="72" d="100"/>
          <a:sy n="72" d="100"/>
        </p:scale>
        <p:origin x="1464" y="7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p:cViewPr varScale="1">
        <p:scale>
          <a:sx n="114" d="100"/>
          <a:sy n="114" d="100"/>
        </p:scale>
        <p:origin x="1458"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GB" sz="3200" dirty="0">
                <a:latin typeface="+mn-lt"/>
              </a:rPr>
              <a:t>Category machine learning algorithm</a:t>
            </a:r>
          </a:p>
        </c:rich>
      </c:tx>
      <c:layout>
        <c:manualLayout>
          <c:xMode val="edge"/>
          <c:yMode val="edge"/>
          <c:x val="0.118096085409253"/>
          <c:y val="0"/>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Sheet1!$A$1</c:f>
              <c:strCache>
                <c:ptCount val="1"/>
                <c:pt idx="0">
                  <c:v>Correct</c:v>
                </c:pt>
              </c:strCache>
            </c:strRef>
          </c:tx>
          <c:spPr>
            <a:solidFill>
              <a:schemeClr val="accent3"/>
            </a:solidFill>
            <a:ln>
              <a:noFill/>
            </a:ln>
            <a:effectLst/>
          </c:spPr>
          <c:invertIfNegative val="0"/>
          <c:val>
            <c:numRef>
              <c:f>Sheet1!$B$1</c:f>
              <c:numCache>
                <c:formatCode>General</c:formatCode>
                <c:ptCount val="1"/>
                <c:pt idx="0">
                  <c:v>6041</c:v>
                </c:pt>
              </c:numCache>
            </c:numRef>
          </c:val>
        </c:ser>
        <c:ser>
          <c:idx val="1"/>
          <c:order val="1"/>
          <c:tx>
            <c:strRef>
              <c:f>Sheet1!$A$2</c:f>
              <c:strCache>
                <c:ptCount val="1"/>
                <c:pt idx="0">
                  <c:v>Incorrect</c:v>
                </c:pt>
              </c:strCache>
            </c:strRef>
          </c:tx>
          <c:spPr>
            <a:solidFill>
              <a:schemeClr val="accent6"/>
            </a:solidFill>
            <a:ln>
              <a:noFill/>
            </a:ln>
            <a:effectLst/>
          </c:spPr>
          <c:invertIfNegative val="0"/>
          <c:val>
            <c:numRef>
              <c:f>Sheet1!$B$2</c:f>
              <c:numCache>
                <c:formatCode>General</c:formatCode>
                <c:ptCount val="1"/>
                <c:pt idx="0">
                  <c:v>4051</c:v>
                </c:pt>
              </c:numCache>
            </c:numRef>
          </c:val>
        </c:ser>
        <c:dLbls>
          <c:showLegendKey val="0"/>
          <c:showVal val="0"/>
          <c:showCatName val="0"/>
          <c:showSerName val="0"/>
          <c:showPercent val="0"/>
          <c:showBubbleSize val="0"/>
        </c:dLbls>
        <c:gapWidth val="150"/>
        <c:overlap val="100"/>
        <c:axId val="295453040"/>
        <c:axId val="295450296"/>
      </c:barChart>
      <c:catAx>
        <c:axId val="295453040"/>
        <c:scaling>
          <c:orientation val="minMax"/>
        </c:scaling>
        <c:delete val="1"/>
        <c:axPos val="b"/>
        <c:numFmt formatCode="@" sourceLinked="0"/>
        <c:majorTickMark val="none"/>
        <c:minorTickMark val="none"/>
        <c:tickLblPos val="nextTo"/>
        <c:crossAx val="295450296"/>
        <c:crosses val="autoZero"/>
        <c:auto val="1"/>
        <c:lblAlgn val="ctr"/>
        <c:lblOffset val="100"/>
        <c:noMultiLvlLbl val="0"/>
      </c:catAx>
      <c:valAx>
        <c:axId val="295450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95453040"/>
        <c:crosses val="autoZero"/>
        <c:crossBetween val="between"/>
      </c:valAx>
      <c:spPr>
        <a:noFill/>
        <a:ln>
          <a:noFill/>
        </a:ln>
        <a:effectLst/>
      </c:spPr>
    </c:plotArea>
    <c:legend>
      <c:legendPos val="b"/>
      <c:layout>
        <c:manualLayout>
          <c:xMode val="edge"/>
          <c:yMode val="edge"/>
          <c:x val="0.36171646401739799"/>
          <c:y val="0.90090719293919697"/>
          <c:w val="0.35388456405694002"/>
          <c:h val="7.1818187874470696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3200" dirty="0"/>
              <a:t>Pipeline machine learning algorithm</a:t>
            </a:r>
          </a:p>
        </c:rich>
      </c:tx>
      <c:layout>
        <c:manualLayout>
          <c:xMode val="edge"/>
          <c:yMode val="edge"/>
          <c:x val="0.12741375049426601"/>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Sheet1!$A$1</c:f>
              <c:strCache>
                <c:ptCount val="1"/>
                <c:pt idx="0">
                  <c:v>Yes</c:v>
                </c:pt>
              </c:strCache>
            </c:strRef>
          </c:tx>
          <c:spPr>
            <a:solidFill>
              <a:schemeClr val="accent3"/>
            </a:solidFill>
            <a:ln>
              <a:noFill/>
            </a:ln>
            <a:effectLst/>
          </c:spPr>
          <c:invertIfNegative val="0"/>
          <c:val>
            <c:numRef>
              <c:f>Sheet1!$B$1</c:f>
              <c:numCache>
                <c:formatCode>General</c:formatCode>
                <c:ptCount val="1"/>
                <c:pt idx="0">
                  <c:v>628</c:v>
                </c:pt>
              </c:numCache>
            </c:numRef>
          </c:val>
        </c:ser>
        <c:ser>
          <c:idx val="1"/>
          <c:order val="1"/>
          <c:tx>
            <c:strRef>
              <c:f>Sheet1!$A$2</c:f>
              <c:strCache>
                <c:ptCount val="1"/>
                <c:pt idx="0">
                  <c:v>Almost</c:v>
                </c:pt>
              </c:strCache>
            </c:strRef>
          </c:tx>
          <c:spPr>
            <a:solidFill>
              <a:schemeClr val="accent5"/>
            </a:solidFill>
            <a:ln>
              <a:noFill/>
            </a:ln>
            <a:effectLst/>
          </c:spPr>
          <c:invertIfNegative val="0"/>
          <c:val>
            <c:numRef>
              <c:f>Sheet1!$B$2</c:f>
              <c:numCache>
                <c:formatCode>General</c:formatCode>
                <c:ptCount val="1"/>
                <c:pt idx="0">
                  <c:v>198</c:v>
                </c:pt>
              </c:numCache>
            </c:numRef>
          </c:val>
        </c:ser>
        <c:ser>
          <c:idx val="2"/>
          <c:order val="2"/>
          <c:tx>
            <c:strRef>
              <c:f>Sheet1!$A$3</c:f>
              <c:strCache>
                <c:ptCount val="1"/>
                <c:pt idx="0">
                  <c:v>No</c:v>
                </c:pt>
              </c:strCache>
            </c:strRef>
          </c:tx>
          <c:spPr>
            <a:solidFill>
              <a:schemeClr val="accent6"/>
            </a:solidFill>
            <a:ln>
              <a:noFill/>
            </a:ln>
            <a:effectLst/>
          </c:spPr>
          <c:invertIfNegative val="0"/>
          <c:val>
            <c:numRef>
              <c:f>Sheet1!$B$3</c:f>
              <c:numCache>
                <c:formatCode>General</c:formatCode>
                <c:ptCount val="1"/>
                <c:pt idx="0">
                  <c:v>142</c:v>
                </c:pt>
              </c:numCache>
            </c:numRef>
          </c:val>
        </c:ser>
        <c:dLbls>
          <c:showLegendKey val="0"/>
          <c:showVal val="0"/>
          <c:showCatName val="0"/>
          <c:showSerName val="0"/>
          <c:showPercent val="0"/>
          <c:showBubbleSize val="0"/>
        </c:dLbls>
        <c:gapWidth val="150"/>
        <c:overlap val="100"/>
        <c:axId val="295449904"/>
        <c:axId val="295456568"/>
      </c:barChart>
      <c:catAx>
        <c:axId val="295449904"/>
        <c:scaling>
          <c:orientation val="minMax"/>
        </c:scaling>
        <c:delete val="1"/>
        <c:axPos val="b"/>
        <c:numFmt formatCode="General" sourceLinked="1"/>
        <c:majorTickMark val="none"/>
        <c:minorTickMark val="none"/>
        <c:tickLblPos val="nextTo"/>
        <c:crossAx val="295456568"/>
        <c:crosses val="autoZero"/>
        <c:auto val="1"/>
        <c:lblAlgn val="ctr"/>
        <c:lblOffset val="100"/>
        <c:noMultiLvlLbl val="0"/>
      </c:catAx>
      <c:valAx>
        <c:axId val="295456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95449904"/>
        <c:crosses val="autoZero"/>
        <c:crossBetween val="between"/>
      </c:valAx>
      <c:spPr>
        <a:noFill/>
        <a:ln>
          <a:noFill/>
        </a:ln>
        <a:effectLst/>
      </c:spPr>
    </c:plotArea>
    <c:legend>
      <c:legendPos val="b"/>
      <c:layout>
        <c:manualLayout>
          <c:xMode val="edge"/>
          <c:yMode val="edge"/>
          <c:x val="0.35403111407671001"/>
          <c:y val="0.89929888758782195"/>
          <c:w val="0.35627891459074701"/>
          <c:h val="7.1784901118917499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3200" dirty="0"/>
              <a:t>Pipeline machine learning algorithm</a:t>
            </a:r>
          </a:p>
        </c:rich>
      </c:tx>
      <c:layout>
        <c:manualLayout>
          <c:xMode val="edge"/>
          <c:yMode val="edge"/>
          <c:x val="0.12741375049426601"/>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Sheet1!$A$1</c:f>
              <c:strCache>
                <c:ptCount val="1"/>
                <c:pt idx="0">
                  <c:v>Yes</c:v>
                </c:pt>
              </c:strCache>
            </c:strRef>
          </c:tx>
          <c:spPr>
            <a:solidFill>
              <a:schemeClr val="accent3"/>
            </a:solidFill>
            <a:ln>
              <a:noFill/>
            </a:ln>
            <a:effectLst/>
          </c:spPr>
          <c:invertIfNegative val="0"/>
          <c:val>
            <c:numRef>
              <c:f>Sheet1!$B$1</c:f>
              <c:numCache>
                <c:formatCode>General</c:formatCode>
                <c:ptCount val="1"/>
                <c:pt idx="0">
                  <c:v>628</c:v>
                </c:pt>
              </c:numCache>
            </c:numRef>
          </c:val>
        </c:ser>
        <c:ser>
          <c:idx val="1"/>
          <c:order val="1"/>
          <c:tx>
            <c:strRef>
              <c:f>Sheet1!$A$2</c:f>
              <c:strCache>
                <c:ptCount val="1"/>
                <c:pt idx="0">
                  <c:v>Almost</c:v>
                </c:pt>
              </c:strCache>
            </c:strRef>
          </c:tx>
          <c:spPr>
            <a:solidFill>
              <a:schemeClr val="accent5"/>
            </a:solidFill>
            <a:ln>
              <a:noFill/>
            </a:ln>
            <a:effectLst/>
          </c:spPr>
          <c:invertIfNegative val="0"/>
          <c:val>
            <c:numRef>
              <c:f>Sheet1!$B$2</c:f>
              <c:numCache>
                <c:formatCode>General</c:formatCode>
                <c:ptCount val="1"/>
                <c:pt idx="0">
                  <c:v>198</c:v>
                </c:pt>
              </c:numCache>
            </c:numRef>
          </c:val>
        </c:ser>
        <c:ser>
          <c:idx val="2"/>
          <c:order val="2"/>
          <c:tx>
            <c:strRef>
              <c:f>Sheet1!$A$3</c:f>
              <c:strCache>
                <c:ptCount val="1"/>
                <c:pt idx="0">
                  <c:v>No</c:v>
                </c:pt>
              </c:strCache>
            </c:strRef>
          </c:tx>
          <c:spPr>
            <a:solidFill>
              <a:schemeClr val="accent6"/>
            </a:solidFill>
            <a:ln>
              <a:noFill/>
            </a:ln>
            <a:effectLst/>
          </c:spPr>
          <c:invertIfNegative val="0"/>
          <c:val>
            <c:numRef>
              <c:f>Sheet1!$B$3</c:f>
              <c:numCache>
                <c:formatCode>General</c:formatCode>
                <c:ptCount val="1"/>
                <c:pt idx="0">
                  <c:v>142</c:v>
                </c:pt>
              </c:numCache>
            </c:numRef>
          </c:val>
        </c:ser>
        <c:dLbls>
          <c:showLegendKey val="0"/>
          <c:showVal val="0"/>
          <c:showCatName val="0"/>
          <c:showSerName val="0"/>
          <c:showPercent val="0"/>
          <c:showBubbleSize val="0"/>
        </c:dLbls>
        <c:gapWidth val="150"/>
        <c:overlap val="100"/>
        <c:axId val="295451080"/>
        <c:axId val="295452256"/>
      </c:barChart>
      <c:catAx>
        <c:axId val="295451080"/>
        <c:scaling>
          <c:orientation val="minMax"/>
        </c:scaling>
        <c:delete val="1"/>
        <c:axPos val="b"/>
        <c:numFmt formatCode="General" sourceLinked="1"/>
        <c:majorTickMark val="none"/>
        <c:minorTickMark val="none"/>
        <c:tickLblPos val="nextTo"/>
        <c:crossAx val="295452256"/>
        <c:crosses val="autoZero"/>
        <c:auto val="1"/>
        <c:lblAlgn val="ctr"/>
        <c:lblOffset val="100"/>
        <c:noMultiLvlLbl val="0"/>
      </c:catAx>
      <c:valAx>
        <c:axId val="295452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95451080"/>
        <c:crosses val="autoZero"/>
        <c:crossBetween val="between"/>
      </c:valAx>
      <c:spPr>
        <a:noFill/>
        <a:ln>
          <a:noFill/>
        </a:ln>
        <a:effectLst/>
      </c:spPr>
    </c:plotArea>
    <c:legend>
      <c:legendPos val="b"/>
      <c:layout>
        <c:manualLayout>
          <c:xMode val="edge"/>
          <c:yMode val="edge"/>
          <c:x val="0.35403111407671001"/>
          <c:y val="0.89929888758782195"/>
          <c:w val="0.35627891459074701"/>
          <c:h val="7.1784901118917499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8313" cy="341313"/>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5592763" y="0"/>
            <a:ext cx="4279900" cy="341313"/>
          </a:xfrm>
          <a:prstGeom prst="rect">
            <a:avLst/>
          </a:prstGeom>
        </p:spPr>
        <p:txBody>
          <a:bodyPr vert="horz" lIns="91440" tIns="45720" rIns="91440" bIns="45720" rtlCol="0"/>
          <a:lstStyle>
            <a:lvl1pPr algn="r">
              <a:defRPr sz="1200"/>
            </a:lvl1pPr>
          </a:lstStyle>
          <a:p>
            <a:fld id="{B37E2A22-ED6E-4A7E-A5FF-FD1ED1274F89}" type="datetimeFigureOut">
              <a:rPr lang="en-GB" smtClean="0"/>
              <a:t>19/01/2016</a:t>
            </a:fld>
            <a:endParaRPr lang="en-GB" dirty="0"/>
          </a:p>
        </p:txBody>
      </p:sp>
      <p:sp>
        <p:nvSpPr>
          <p:cNvPr id="4" name="Footer Placeholder 3"/>
          <p:cNvSpPr>
            <a:spLocks noGrp="1"/>
          </p:cNvSpPr>
          <p:nvPr>
            <p:ph type="ftr" sz="quarter" idx="2"/>
          </p:nvPr>
        </p:nvSpPr>
        <p:spPr>
          <a:xfrm>
            <a:off x="0" y="6456363"/>
            <a:ext cx="4278313" cy="341312"/>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5592763" y="6456363"/>
            <a:ext cx="4279900" cy="341312"/>
          </a:xfrm>
          <a:prstGeom prst="rect">
            <a:avLst/>
          </a:prstGeom>
        </p:spPr>
        <p:txBody>
          <a:bodyPr vert="horz" lIns="91440" tIns="45720" rIns="91440" bIns="45720" rtlCol="0" anchor="b"/>
          <a:lstStyle>
            <a:lvl1pPr algn="r">
              <a:defRPr sz="1200"/>
            </a:lvl1pPr>
          </a:lstStyle>
          <a:p>
            <a:fld id="{D16C2618-9E85-4EEB-BD0D-2582B15362B2}" type="slidenum">
              <a:rPr lang="en-GB" smtClean="0"/>
              <a:t>‹#›</a:t>
            </a:fld>
            <a:endParaRPr lang="en-GB" dirty="0"/>
          </a:p>
        </p:txBody>
      </p:sp>
    </p:spTree>
    <p:extLst>
      <p:ext uri="{BB962C8B-B14F-4D97-AF65-F5344CB8AC3E}">
        <p14:creationId xmlns:p14="http://schemas.microsoft.com/office/powerpoint/2010/main" val="36437283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8313" cy="339725"/>
          </a:xfrm>
          <a:prstGeom prst="rect">
            <a:avLst/>
          </a:prstGeom>
        </p:spPr>
        <p:txBody>
          <a:bodyPr vert="horz" lIns="91440" tIns="45720" rIns="91440" bIns="45720" rtlCol="0"/>
          <a:lstStyle>
            <a:lvl1pPr algn="l">
              <a:defRPr sz="1200">
                <a:latin typeface="Arial" pitchFamily="34" charset="0"/>
                <a:ea typeface="ＭＳ Ｐゴシック" pitchFamily="34" charset="-128"/>
                <a:cs typeface="+mn-cs"/>
              </a:defRPr>
            </a:lvl1pPr>
          </a:lstStyle>
          <a:p>
            <a:pPr>
              <a:defRPr/>
            </a:pPr>
            <a:endParaRPr lang="en-GB" dirty="0"/>
          </a:p>
        </p:txBody>
      </p:sp>
      <p:sp>
        <p:nvSpPr>
          <p:cNvPr id="3" name="Date Placeholder 2"/>
          <p:cNvSpPr>
            <a:spLocks noGrp="1"/>
          </p:cNvSpPr>
          <p:nvPr>
            <p:ph type="dt" idx="1"/>
          </p:nvPr>
        </p:nvSpPr>
        <p:spPr>
          <a:xfrm>
            <a:off x="5592763" y="0"/>
            <a:ext cx="4279900" cy="339725"/>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A21F310-3713-4622-9184-EBE70CB4B9B3}" type="datetimeFigureOut">
              <a:rPr lang="en-GB"/>
              <a:pPr/>
              <a:t>19/01/2016</a:t>
            </a:fld>
            <a:endParaRPr lang="en-GB" dirty="0"/>
          </a:p>
        </p:txBody>
      </p:sp>
      <p:sp>
        <p:nvSpPr>
          <p:cNvPr id="4" name="Slide Image Placeholder 3"/>
          <p:cNvSpPr>
            <a:spLocks noGrp="1" noRot="1" noChangeAspect="1"/>
          </p:cNvSpPr>
          <p:nvPr>
            <p:ph type="sldImg" idx="2"/>
          </p:nvPr>
        </p:nvSpPr>
        <p:spPr>
          <a:xfrm>
            <a:off x="2671763" y="509588"/>
            <a:ext cx="4530725" cy="2549525"/>
          </a:xfrm>
          <a:prstGeom prst="rect">
            <a:avLst/>
          </a:prstGeom>
          <a:noFill/>
          <a:ln w="12700">
            <a:solidFill>
              <a:prstClr val="black"/>
            </a:solidFill>
          </a:ln>
        </p:spPr>
        <p:txBody>
          <a:bodyPr vert="horz" lIns="91440" tIns="45720" rIns="91440" bIns="45720" rtlCol="0" anchor="ctr"/>
          <a:lstStyle/>
          <a:p>
            <a:pPr lvl="0"/>
            <a:endParaRPr lang="en-GB" noProof="0" dirty="0" smtClean="0"/>
          </a:p>
        </p:txBody>
      </p:sp>
      <p:sp>
        <p:nvSpPr>
          <p:cNvPr id="5" name="Notes Placeholder 4"/>
          <p:cNvSpPr>
            <a:spLocks noGrp="1"/>
          </p:cNvSpPr>
          <p:nvPr>
            <p:ph type="body" sz="quarter" idx="3"/>
          </p:nvPr>
        </p:nvSpPr>
        <p:spPr>
          <a:xfrm>
            <a:off x="987425" y="3228975"/>
            <a:ext cx="7899400" cy="3059113"/>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6456363"/>
            <a:ext cx="4278313" cy="339725"/>
          </a:xfrm>
          <a:prstGeom prst="rect">
            <a:avLst/>
          </a:prstGeom>
        </p:spPr>
        <p:txBody>
          <a:bodyPr vert="horz" lIns="91440" tIns="45720" rIns="91440" bIns="45720" rtlCol="0" anchor="b"/>
          <a:lstStyle>
            <a:lvl1pPr algn="l">
              <a:defRPr sz="1200">
                <a:latin typeface="Arial" pitchFamily="34" charset="0"/>
                <a:ea typeface="ＭＳ Ｐゴシック" pitchFamily="34" charset="-128"/>
                <a:cs typeface="+mn-cs"/>
              </a:defRPr>
            </a:lvl1pPr>
          </a:lstStyle>
          <a:p>
            <a:pPr>
              <a:defRPr/>
            </a:pPr>
            <a:endParaRPr lang="en-GB" dirty="0"/>
          </a:p>
        </p:txBody>
      </p:sp>
      <p:sp>
        <p:nvSpPr>
          <p:cNvPr id="7" name="Slide Number Placeholder 6"/>
          <p:cNvSpPr>
            <a:spLocks noGrp="1"/>
          </p:cNvSpPr>
          <p:nvPr>
            <p:ph type="sldNum" sz="quarter" idx="5"/>
          </p:nvPr>
        </p:nvSpPr>
        <p:spPr>
          <a:xfrm>
            <a:off x="5592763" y="6456363"/>
            <a:ext cx="4279900" cy="33972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0801B24B-9765-4E48-83E8-FC588AC4863B}" type="slidenum">
              <a:rPr lang="en-GB"/>
              <a:pPr/>
              <a:t>‹#›</a:t>
            </a:fld>
            <a:endParaRPr lang="en-GB" dirty="0"/>
          </a:p>
        </p:txBody>
      </p:sp>
    </p:spTree>
    <p:extLst>
      <p:ext uri="{BB962C8B-B14F-4D97-AF65-F5344CB8AC3E}">
        <p14:creationId xmlns:p14="http://schemas.microsoft.com/office/powerpoint/2010/main" val="33091206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1763" y="509588"/>
            <a:ext cx="4530725" cy="254952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GB"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0801B24B-9765-4E48-83E8-FC588AC4863B}" type="slidenum">
              <a:rPr lang="en-GB" smtClean="0"/>
              <a:pPr/>
              <a:t>1</a:t>
            </a:fld>
            <a:endParaRPr lang="en-GB" dirty="0"/>
          </a:p>
        </p:txBody>
      </p:sp>
    </p:spTree>
    <p:extLst>
      <p:ext uri="{BB962C8B-B14F-4D97-AF65-F5344CB8AC3E}">
        <p14:creationId xmlns:p14="http://schemas.microsoft.com/office/powerpoint/2010/main" val="2362771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now demolished</a:t>
            </a:r>
          </a:p>
          <a:p>
            <a:pPr marL="171450" indent="-171450">
              <a:buFont typeface="Arial" panose="020B0604020202020204" pitchFamily="34" charset="0"/>
              <a:buChar char="•"/>
            </a:pPr>
            <a:r>
              <a:rPr lang="en-GB" dirty="0" smtClean="0"/>
              <a:t>bad omen joke</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10</a:t>
            </a:fld>
            <a:endParaRPr lang="en-GB" dirty="0"/>
          </a:p>
        </p:txBody>
      </p:sp>
    </p:spTree>
    <p:extLst>
      <p:ext uri="{BB962C8B-B14F-4D97-AF65-F5344CB8AC3E}">
        <p14:creationId xmlns:p14="http://schemas.microsoft.com/office/powerpoint/2010/main" val="2938550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The</a:t>
            </a:r>
            <a:r>
              <a:rPr lang="en-GB" baseline="0" dirty="0" smtClean="0"/>
              <a:t> offsite meeting was on Wednesday 12</a:t>
            </a:r>
            <a:r>
              <a:rPr lang="en-GB" baseline="30000" dirty="0" smtClean="0"/>
              <a:t>th</a:t>
            </a:r>
            <a:r>
              <a:rPr lang="en-GB" baseline="0" dirty="0" smtClean="0"/>
              <a:t> </a:t>
            </a:r>
            <a:r>
              <a:rPr lang="en-GB" dirty="0" smtClean="0"/>
              <a:t>March 2014.</a:t>
            </a:r>
          </a:p>
          <a:p>
            <a:pPr marL="171450" indent="-171450">
              <a:buFont typeface="Arial" panose="020B0604020202020204" pitchFamily="34" charset="0"/>
              <a:buChar char="•"/>
            </a:pPr>
            <a:r>
              <a:rPr lang="en-GB" dirty="0" smtClean="0"/>
              <a:t>And we decided to get our ideas in front of as many people as possible as quickly</a:t>
            </a:r>
            <a:r>
              <a:rPr lang="en-GB" baseline="0" dirty="0" smtClean="0"/>
              <a:t> as possible.</a:t>
            </a:r>
          </a:p>
          <a:p>
            <a:pPr marL="171450" indent="-171450">
              <a:buFont typeface="Arial" panose="020B0604020202020204" pitchFamily="34" charset="0"/>
              <a:buChar char="•"/>
            </a:pPr>
            <a:r>
              <a:rPr lang="en-GB" baseline="0" dirty="0" smtClean="0"/>
              <a:t>In the first week of April there was a conference called ALM Forum in Seattle, which we thought would contain a bunch of interesting people to talk to, so we booked plane tickets for Saturday 29</a:t>
            </a:r>
            <a:r>
              <a:rPr lang="en-GB" baseline="30000" dirty="0" smtClean="0"/>
              <a:t>th</a:t>
            </a:r>
            <a:r>
              <a:rPr lang="en-GB" baseline="0" dirty="0" smtClean="0"/>
              <a:t>, leaving us just 2 and a half weeks to write what we were going to demo at the conference.</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11</a:t>
            </a:fld>
            <a:endParaRPr lang="en-GB" dirty="0"/>
          </a:p>
        </p:txBody>
      </p:sp>
    </p:spTree>
    <p:extLst>
      <p:ext uri="{BB962C8B-B14F-4D97-AF65-F5344CB8AC3E}">
        <p14:creationId xmlns:p14="http://schemas.microsoft.com/office/powerpoint/2010/main" val="1847674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Two and a half weeks later, the prototype was done, and off we flew!</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12</a:t>
            </a:fld>
            <a:endParaRPr lang="en-GB" dirty="0"/>
          </a:p>
        </p:txBody>
      </p:sp>
    </p:spTree>
    <p:extLst>
      <p:ext uri="{BB962C8B-B14F-4D97-AF65-F5344CB8AC3E}">
        <p14:creationId xmlns:p14="http://schemas.microsoft.com/office/powerpoint/2010/main" val="2994410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13</a:t>
            </a:fld>
            <a:endParaRPr lang="en-GB" dirty="0"/>
          </a:p>
        </p:txBody>
      </p:sp>
    </p:spTree>
    <p:extLst>
      <p:ext uri="{BB962C8B-B14F-4D97-AF65-F5344CB8AC3E}">
        <p14:creationId xmlns:p14="http://schemas.microsoft.com/office/powerpoint/2010/main" val="2783662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We</a:t>
            </a:r>
            <a:r>
              <a:rPr lang="en-GB" baseline="0" dirty="0" smtClean="0"/>
              <a:t> covered a wall in post-its, and here’s how we did it:</a:t>
            </a:r>
            <a:endParaRPr lang="en-GB" dirty="0" smtClean="0"/>
          </a:p>
          <a:p>
            <a:pPr marL="171450" indent="-171450">
              <a:buFont typeface="Arial" panose="020B0604020202020204" pitchFamily="34" charset="0"/>
              <a:buChar char="•"/>
            </a:pPr>
            <a:r>
              <a:rPr lang="en-GB" dirty="0" smtClean="0"/>
              <a:t>14 people</a:t>
            </a:r>
          </a:p>
          <a:p>
            <a:pPr marL="171450" indent="-171450">
              <a:buFont typeface="Arial" panose="020B0604020202020204" pitchFamily="34" charset="0"/>
              <a:buChar char="•"/>
            </a:pPr>
            <a:r>
              <a:rPr lang="en-GB" dirty="0" smtClean="0"/>
              <a:t>One hour:</a:t>
            </a:r>
          </a:p>
          <a:p>
            <a:pPr marL="628650" lvl="1" indent="-171450">
              <a:buFont typeface="Arial" panose="020B0604020202020204" pitchFamily="34" charset="0"/>
              <a:buChar char="•"/>
            </a:pPr>
            <a:r>
              <a:rPr lang="en-GB" dirty="0" smtClean="0"/>
              <a:t>During the call, we wrote down</a:t>
            </a:r>
            <a:r>
              <a:rPr lang="en-GB" baseline="0" dirty="0" smtClean="0"/>
              <a:t> all of our notes onto individual post-its</a:t>
            </a:r>
            <a:endParaRPr lang="en-GB" dirty="0" smtClean="0"/>
          </a:p>
          <a:p>
            <a:pPr marL="628650" lvl="1" indent="-171450">
              <a:buFont typeface="Arial" panose="020B0604020202020204" pitchFamily="34" charset="0"/>
              <a:buChar char="•"/>
            </a:pPr>
            <a:r>
              <a:rPr lang="en-GB" dirty="0" smtClean="0"/>
              <a:t>First half,</a:t>
            </a:r>
            <a:r>
              <a:rPr lang="en-GB" baseline="0" dirty="0" smtClean="0"/>
              <a:t> listened to them describing their job, explaining their current deployment process, and the pain points they had, etc…</a:t>
            </a:r>
          </a:p>
          <a:p>
            <a:pPr marL="628650" lvl="1" indent="-171450">
              <a:buFont typeface="Arial" panose="020B0604020202020204" pitchFamily="34" charset="0"/>
              <a:buChar char="•"/>
            </a:pPr>
            <a:r>
              <a:rPr lang="en-GB" baseline="0" dirty="0" smtClean="0"/>
              <a:t>Second half, we watched them using the prototype and conducted a UX test</a:t>
            </a:r>
          </a:p>
          <a:p>
            <a:pPr marL="171450" lvl="0" indent="-171450">
              <a:buFont typeface="Arial" panose="020B0604020202020204" pitchFamily="34" charset="0"/>
              <a:buChar char="•"/>
            </a:pPr>
            <a:r>
              <a:rPr lang="en-GB" baseline="0" dirty="0" smtClean="0"/>
              <a:t>Clustered the post-its, which forced us to think: did that person mean the same as this other person, etc…</a:t>
            </a:r>
            <a:endParaRPr lang="en-GB" dirty="0" smtClean="0"/>
          </a:p>
          <a:p>
            <a:pPr marL="0" indent="0">
              <a:buFont typeface="Arial" panose="020B0604020202020204" pitchFamily="34" charset="0"/>
              <a:buNone/>
            </a:pPr>
            <a:endParaRPr lang="en-GB" dirty="0" smtClean="0"/>
          </a:p>
          <a:p>
            <a:pPr marL="171450" indent="-171450">
              <a:buFont typeface="Arial" panose="020B0604020202020204" pitchFamily="34" charset="0"/>
              <a:buChar char="•"/>
            </a:pPr>
            <a:r>
              <a:rPr lang="en-GB" dirty="0" smtClean="0"/>
              <a:t>https://twitter.com/cj_smithy/status/468076737155579904</a:t>
            </a:r>
          </a:p>
          <a:p>
            <a:pPr marL="171450" indent="-171450">
              <a:buFont typeface="Arial" panose="020B0604020202020204" pitchFamily="34" charset="0"/>
              <a:buChar char="•"/>
            </a:pPr>
            <a:r>
              <a:rPr lang="en-GB" dirty="0" smtClean="0"/>
              <a:t>Background of https://www.youtube.com/watch?v=VH0GkMNPsr4</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14</a:t>
            </a:fld>
            <a:endParaRPr lang="en-GB" dirty="0"/>
          </a:p>
        </p:txBody>
      </p:sp>
    </p:spTree>
    <p:extLst>
      <p:ext uri="{BB962C8B-B14F-4D97-AF65-F5344CB8AC3E}">
        <p14:creationId xmlns:p14="http://schemas.microsoft.com/office/powerpoint/2010/main" val="2015003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“I am in love with this idea!”</a:t>
            </a:r>
          </a:p>
          <a:p>
            <a:pPr marL="171450" indent="-171450">
              <a:buFont typeface="Arial" panose="020B0604020202020204" pitchFamily="34" charset="0"/>
              <a:buChar char="•"/>
            </a:pPr>
            <a:r>
              <a:rPr lang="en-GB" dirty="0" smtClean="0"/>
              <a:t>“I love this idea!”</a:t>
            </a:r>
          </a:p>
          <a:p>
            <a:pPr marL="171450" indent="-171450">
              <a:buFont typeface="Arial" panose="020B0604020202020204" pitchFamily="34" charset="0"/>
              <a:buChar char="•"/>
            </a:pPr>
            <a:r>
              <a:rPr lang="en-GB" dirty="0" smtClean="0"/>
              <a:t>“This is long overdue!”</a:t>
            </a:r>
          </a:p>
          <a:p>
            <a:pPr marL="171450" indent="-171450">
              <a:buFont typeface="Arial" panose="020B0604020202020204" pitchFamily="34" charset="0"/>
              <a:buChar char="•"/>
            </a:pPr>
            <a:r>
              <a:rPr lang="en-GB" dirty="0" smtClean="0"/>
              <a:t>“I’m excited”</a:t>
            </a:r>
          </a:p>
          <a:p>
            <a:pPr marL="171450" indent="-171450">
              <a:buFont typeface="Arial" panose="020B0604020202020204" pitchFamily="34" charset="0"/>
              <a:buChar char="•"/>
            </a:pPr>
            <a:r>
              <a:rPr lang="en-GB" dirty="0" smtClean="0"/>
              <a:t>“Asked about pricing”</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15</a:t>
            </a:fld>
            <a:endParaRPr lang="en-GB" dirty="0"/>
          </a:p>
        </p:txBody>
      </p:sp>
    </p:spTree>
    <p:extLst>
      <p:ext uri="{BB962C8B-B14F-4D97-AF65-F5344CB8AC3E}">
        <p14:creationId xmlns:p14="http://schemas.microsoft.com/office/powerpoint/2010/main" val="1809226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After</a:t>
            </a:r>
            <a:r>
              <a:rPr lang="en-GB" baseline="0" dirty="0" smtClean="0"/>
              <a:t> that extensive user research, the next stage of the project was a </a:t>
            </a:r>
            <a:r>
              <a:rPr lang="en-GB" dirty="0" smtClean="0"/>
              <a:t>private alpha.</a:t>
            </a:r>
          </a:p>
          <a:p>
            <a:pPr marL="171450" indent="-171450">
              <a:buFont typeface="Arial" panose="020B0604020202020204" pitchFamily="34" charset="0"/>
              <a:buChar char="•"/>
            </a:pPr>
            <a:r>
              <a:rPr lang="en-GB" dirty="0" smtClean="0"/>
              <a:t>We started</a:t>
            </a:r>
            <a:r>
              <a:rPr lang="en-GB" baseline="0" dirty="0" smtClean="0"/>
              <a:t> it with just 16 users, specially chosen to get a wide range of views.</a:t>
            </a:r>
            <a:endParaRPr lang="en-GB" dirty="0" smtClean="0"/>
          </a:p>
          <a:p>
            <a:pPr marL="171450" indent="-171450">
              <a:buFont typeface="Arial" panose="020B0604020202020204" pitchFamily="34" charset="0"/>
              <a:buChar char="•"/>
            </a:pPr>
            <a:r>
              <a:rPr lang="en-GB" dirty="0" smtClean="0"/>
              <a:t>Later on I’ll be talking about the open beta and how we</a:t>
            </a:r>
            <a:r>
              <a:rPr lang="en-GB" baseline="0" dirty="0" smtClean="0"/>
              <a:t> did things differently for that.</a:t>
            </a:r>
          </a:p>
          <a:p>
            <a:pPr marL="171450" indent="-171450">
              <a:buFont typeface="Arial" panose="020B0604020202020204" pitchFamily="34" charset="0"/>
              <a:buChar char="•"/>
            </a:pPr>
            <a:r>
              <a:rPr lang="en-GB" baseline="0" dirty="0" smtClean="0"/>
              <a:t>Explain the board…</a:t>
            </a:r>
          </a:p>
          <a:p>
            <a:pPr marL="0" indent="0">
              <a:buFont typeface="Arial" panose="020B0604020202020204" pitchFamily="34" charset="0"/>
              <a:buNone/>
            </a:pPr>
            <a:endParaRPr lang="en-GB" baseline="0" dirty="0" smtClean="0"/>
          </a:p>
          <a:p>
            <a:pPr marL="171450" indent="-171450">
              <a:buFont typeface="Arial" panose="020B0604020202020204" pitchFamily="34" charset="0"/>
              <a:buChar char="•"/>
            </a:pPr>
            <a:r>
              <a:rPr lang="en-GB" baseline="0" dirty="0" smtClean="0"/>
              <a:t>http://workingwithdevs.com/sql-lighthouse-account-of-agile-project/</a:t>
            </a:r>
          </a:p>
        </p:txBody>
      </p:sp>
      <p:sp>
        <p:nvSpPr>
          <p:cNvPr id="4" name="Slide Number Placeholder 3"/>
          <p:cNvSpPr>
            <a:spLocks noGrp="1"/>
          </p:cNvSpPr>
          <p:nvPr>
            <p:ph type="sldNum" sz="quarter" idx="10"/>
          </p:nvPr>
        </p:nvSpPr>
        <p:spPr/>
        <p:txBody>
          <a:bodyPr/>
          <a:lstStyle/>
          <a:p>
            <a:fld id="{0801B24B-9765-4E48-83E8-FC588AC4863B}" type="slidenum">
              <a:rPr lang="en-GB" smtClean="0"/>
              <a:pPr/>
              <a:t>16</a:t>
            </a:fld>
            <a:endParaRPr lang="en-GB" dirty="0"/>
          </a:p>
        </p:txBody>
      </p:sp>
    </p:spTree>
    <p:extLst>
      <p:ext uri="{BB962C8B-B14F-4D97-AF65-F5344CB8AC3E}">
        <p14:creationId xmlns:p14="http://schemas.microsoft.com/office/powerpoint/2010/main" val="1161708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This</a:t>
            </a:r>
            <a:r>
              <a:rPr lang="en-GB" baseline="0" dirty="0" smtClean="0"/>
              <a:t> was our attempt to try to get feedback from people about what we should call the product.</a:t>
            </a:r>
          </a:p>
          <a:p>
            <a:pPr marL="171450" indent="-171450">
              <a:buFont typeface="Arial" panose="020B0604020202020204" pitchFamily="34" charset="0"/>
              <a:buChar char="•"/>
            </a:pPr>
            <a:r>
              <a:rPr lang="en-GB" baseline="0" dirty="0" smtClean="0"/>
              <a:t>We tweeted: “Trying to name a new product we’re working on.  I think it’s safe to say we won’t go with SQL Badger…”</a:t>
            </a:r>
          </a:p>
          <a:p>
            <a:pPr marL="171450" indent="-171450">
              <a:buFont typeface="Arial" panose="020B0604020202020204" pitchFamily="34" charset="0"/>
              <a:buChar char="•"/>
            </a:pPr>
            <a:r>
              <a:rPr lang="en-GB" baseline="0" dirty="0" smtClean="0"/>
              <a:t>In hindsight, having some jokey names on there – like “SQL Badger” and “Drift Busters” meant that people replied with jokey names too, so we didn’t get any actionable feedback here.</a:t>
            </a:r>
          </a:p>
          <a:p>
            <a:pPr marL="171450" indent="-171450">
              <a:buFont typeface="Arial" panose="020B0604020202020204" pitchFamily="34" charset="0"/>
              <a:buChar char="•"/>
            </a:pPr>
            <a:r>
              <a:rPr lang="en-GB" baseline="0" dirty="0" smtClean="0"/>
              <a:t>It was fun, we had some buzz on social media about the project, but yeh, in hindsight, it wasn’t a useful way to get useful naming ideas.</a:t>
            </a:r>
          </a:p>
          <a:p>
            <a:pPr marL="171450" indent="-171450">
              <a:buFont typeface="Arial" panose="020B0604020202020204" pitchFamily="34" charset="0"/>
              <a:buChar char="•"/>
            </a:pPr>
            <a:r>
              <a:rPr lang="en-GB" baseline="0" dirty="0" smtClean="0"/>
              <a:t>We chose SQL Lighthouse as the name of the product, but that wasn’t based on any user feedback, and so later on, we ended up changing it…</a:t>
            </a:r>
            <a:endParaRPr lang="en-GB" dirty="0" smtClean="0"/>
          </a:p>
          <a:p>
            <a:pPr marL="171450" indent="-171450">
              <a:buFont typeface="Arial" panose="020B0604020202020204" pitchFamily="34" charset="0"/>
              <a:buChar char="•"/>
            </a:pPr>
            <a:r>
              <a:rPr lang="en-GB" dirty="0" smtClean="0"/>
              <a:t>The</a:t>
            </a:r>
            <a:r>
              <a:rPr lang="en-GB" baseline="0" dirty="0" smtClean="0"/>
              <a:t> other piece of fun feedback we got was that the Easter Egg was too easy to find, so we changed what it was to hide it a bit better </a:t>
            </a:r>
            <a:r>
              <a:rPr lang="en-GB" baseline="0" dirty="0" smtClean="0">
                <a:sym typeface="Wingdings" panose="05000000000000000000" pitchFamily="2" charset="2"/>
              </a:rPr>
              <a:t></a:t>
            </a:r>
            <a:endParaRPr lang="en-GB" dirty="0" smtClean="0"/>
          </a:p>
          <a:p>
            <a:pPr marL="0" indent="0">
              <a:buFont typeface="Arial" panose="020B0604020202020204" pitchFamily="34" charset="0"/>
              <a:buNone/>
            </a:pPr>
            <a:endParaRPr lang="en-GB" dirty="0" smtClean="0"/>
          </a:p>
          <a:p>
            <a:pPr marL="171450" indent="-171450">
              <a:buFont typeface="Arial" panose="020B0604020202020204" pitchFamily="34" charset="0"/>
              <a:buChar char="•"/>
            </a:pPr>
            <a:r>
              <a:rPr lang="en-GB" dirty="0" smtClean="0"/>
              <a:t>https://twitter.com/redgate/status/464762558562717696</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17</a:t>
            </a:fld>
            <a:endParaRPr lang="en-GB" dirty="0"/>
          </a:p>
        </p:txBody>
      </p:sp>
    </p:spTree>
    <p:extLst>
      <p:ext uri="{BB962C8B-B14F-4D97-AF65-F5344CB8AC3E}">
        <p14:creationId xmlns:p14="http://schemas.microsoft.com/office/powerpoint/2010/main" val="2701148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 part of our installation</a:t>
            </a:r>
            <a:r>
              <a:rPr lang="en-GB" baseline="0" dirty="0" smtClean="0"/>
              <a:t> involved installing a DDL Trigger on SQL Server.</a:t>
            </a:r>
          </a:p>
          <a:p>
            <a:pPr marL="171450" indent="-171450">
              <a:buFont typeface="Arial" panose="020B0604020202020204" pitchFamily="34" charset="0"/>
              <a:buChar char="•"/>
            </a:pPr>
            <a:r>
              <a:rPr lang="en-GB" baseline="0" dirty="0" smtClean="0"/>
              <a:t>We were very keen to get any feedback if that DDL Trigger negatively impacted the SQL Server in any way, so we put a comment at the top of it, with an email address for people to get in touch with us.</a:t>
            </a:r>
          </a:p>
          <a:p>
            <a:pPr marL="171450" indent="-171450">
              <a:buFont typeface="Arial" panose="020B0604020202020204" pitchFamily="34" charset="0"/>
              <a:buChar char="•"/>
            </a:pPr>
            <a:r>
              <a:rPr lang="en-GB" baseline="0" dirty="0" smtClean="0"/>
              <a:t>Obviously, the alpha users all knew about the trigger, but someone else in their organisation might not be aware, so this was a very convenient way of informing other people who might use that SQL Server about what that trigger was all about.</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18</a:t>
            </a:fld>
            <a:endParaRPr lang="en-GB" dirty="0"/>
          </a:p>
        </p:txBody>
      </p:sp>
    </p:spTree>
    <p:extLst>
      <p:ext uri="{BB962C8B-B14F-4D97-AF65-F5344CB8AC3E}">
        <p14:creationId xmlns:p14="http://schemas.microsoft.com/office/powerpoint/2010/main" val="2239444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In</a:t>
            </a:r>
            <a:r>
              <a:rPr lang="en-GB" baseline="0" dirty="0" smtClean="0"/>
              <a:t> the final few weeks of the private alpha, we were fretting about what would happen when we released our public beta, so we decided to find out in a low risk way.</a:t>
            </a:r>
          </a:p>
          <a:p>
            <a:pPr marL="171450" indent="-171450">
              <a:buFont typeface="Arial" panose="020B0604020202020204" pitchFamily="34" charset="0"/>
              <a:buChar char="•"/>
            </a:pPr>
            <a:r>
              <a:rPr lang="en-GB" baseline="0" dirty="0" smtClean="0"/>
              <a:t>We invited a new small cohort of users to join our private alpha, and our UX designer asked them to keep a journal about all their interactions with the software, from installation, to the first-run experience, to configuration, and finally through to the day-to-day use.</a:t>
            </a:r>
          </a:p>
          <a:p>
            <a:pPr marL="171450" indent="-171450">
              <a:buFont typeface="Arial" panose="020B0604020202020204" pitchFamily="34" charset="0"/>
              <a:buChar char="•"/>
            </a:pPr>
            <a:r>
              <a:rPr lang="en-GB" baseline="0" dirty="0" smtClean="0"/>
              <a:t>The users sent us these journals, and rather than our UX designer reading through them and giving the team a summary, instead he got us to read them, which you can see in this photo.</a:t>
            </a:r>
          </a:p>
          <a:p>
            <a:pPr marL="171450" indent="-171450">
              <a:buFont typeface="Arial" panose="020B0604020202020204" pitchFamily="34" charset="0"/>
              <a:buChar char="•"/>
            </a:pPr>
            <a:r>
              <a:rPr lang="en-GB" baseline="0" dirty="0" smtClean="0"/>
              <a:t>Now he didn’t do this because he was lazy, he did this to help us empathise with the struggles that these users faced, so we’d read about it first hand, and could come up with improvements to the product to fix these niggles.  Also, by reading about their struggles first hand, and hearing how some aspects of our tool were really difficult to set up, we decided to prioritise these UX fixes over any new features that our alpha users were asking for.</a:t>
            </a:r>
            <a:endParaRPr lang="en-GB" dirty="0" smtClean="0"/>
          </a:p>
          <a:p>
            <a:pPr marL="0" indent="0">
              <a:buFont typeface="Arial" panose="020B0604020202020204" pitchFamily="34" charset="0"/>
              <a:buNone/>
            </a:pPr>
            <a:endParaRPr lang="en-GB" dirty="0" smtClean="0"/>
          </a:p>
          <a:p>
            <a:pPr marL="171450" indent="-171450">
              <a:buFont typeface="Arial" panose="020B0604020202020204" pitchFamily="34" charset="0"/>
              <a:buChar char="•"/>
            </a:pPr>
            <a:r>
              <a:rPr lang="en-GB" dirty="0" smtClean="0"/>
              <a:t>http://www.touchdeluxe.co.uk/when-ux-feedback-becomes-project-critical/</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19</a:t>
            </a:fld>
            <a:endParaRPr lang="en-GB" dirty="0"/>
          </a:p>
        </p:txBody>
      </p:sp>
    </p:spTree>
    <p:extLst>
      <p:ext uri="{BB962C8B-B14F-4D97-AF65-F5344CB8AC3E}">
        <p14:creationId xmlns:p14="http://schemas.microsoft.com/office/powerpoint/2010/main" val="3128217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1763" y="509588"/>
            <a:ext cx="4530725" cy="25495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GB" baseline="0" dirty="0" smtClean="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0801B24B-9765-4E48-83E8-FC588AC4863B}" type="slidenum">
              <a:rPr lang="en-GB" smtClean="0"/>
              <a:pPr/>
              <a:t>2</a:t>
            </a:fld>
            <a:endParaRPr lang="en-GB" dirty="0"/>
          </a:p>
        </p:txBody>
      </p:sp>
    </p:spTree>
    <p:extLst>
      <p:ext uri="{BB962C8B-B14F-4D97-AF65-F5344CB8AC3E}">
        <p14:creationId xmlns:p14="http://schemas.microsoft.com/office/powerpoint/2010/main" val="276447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And a week later, once we’d put</a:t>
            </a:r>
            <a:r>
              <a:rPr lang="en-GB" baseline="0" dirty="0" smtClean="0"/>
              <a:t> those usability improvements in, we shipped our public beta!</a:t>
            </a:r>
            <a:endParaRPr lang="en-GB" dirty="0" smtClean="0"/>
          </a:p>
          <a:p>
            <a:pPr marL="0" indent="0">
              <a:buFont typeface="Arial" panose="020B0604020202020204" pitchFamily="34" charset="0"/>
              <a:buNone/>
            </a:pPr>
            <a:endParaRPr lang="en-GB" dirty="0" smtClean="0"/>
          </a:p>
          <a:p>
            <a:pPr marL="171450" indent="-171450">
              <a:buFont typeface="Arial" panose="020B0604020202020204" pitchFamily="34" charset="0"/>
              <a:buChar char="•"/>
            </a:pPr>
            <a:r>
              <a:rPr lang="en-GB" dirty="0" smtClean="0"/>
              <a:t>https://twitter.com/cj_smithy/status/525225853253586944</a:t>
            </a:r>
          </a:p>
          <a:p>
            <a:pPr marL="171450" indent="-171450">
              <a:buFont typeface="Arial" panose="020B0604020202020204" pitchFamily="34" charset="0"/>
              <a:buChar char="•"/>
            </a:pPr>
            <a:r>
              <a:rPr lang="en-GB" dirty="0" smtClean="0"/>
              <a:t>https://twitter.com/_AlexYates_/status/525279632158121984</a:t>
            </a:r>
          </a:p>
          <a:p>
            <a:pPr marL="171450" indent="-171450">
              <a:buFont typeface="Arial" panose="020B0604020202020204" pitchFamily="34" charset="0"/>
              <a:buChar char="•"/>
            </a:pPr>
            <a:r>
              <a:rPr lang="en-GB" dirty="0" smtClean="0"/>
              <a:t>https://twitter.com/cj_smithy/status/525666119689179137</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20</a:t>
            </a:fld>
            <a:endParaRPr lang="en-GB" dirty="0"/>
          </a:p>
        </p:txBody>
      </p:sp>
    </p:spTree>
    <p:extLst>
      <p:ext uri="{BB962C8B-B14F-4D97-AF65-F5344CB8AC3E}">
        <p14:creationId xmlns:p14="http://schemas.microsoft.com/office/powerpoint/2010/main" val="2721898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And now</a:t>
            </a:r>
            <a:r>
              <a:rPr lang="en-GB" baseline="0" dirty="0" smtClean="0"/>
              <a:t> I’m going to talk about what happened during the public beta.</a:t>
            </a:r>
          </a:p>
          <a:p>
            <a:pPr marL="171450" indent="-171450">
              <a:buFont typeface="Arial" panose="020B0604020202020204" pitchFamily="34" charset="0"/>
              <a:buChar char="•"/>
            </a:pPr>
            <a:r>
              <a:rPr lang="en-GB" dirty="0" smtClean="0"/>
              <a:t>The main difference between the private alpha and the public beta, was that the</a:t>
            </a:r>
            <a:r>
              <a:rPr lang="en-GB" baseline="0" dirty="0" smtClean="0"/>
              <a:t> public beta had way </a:t>
            </a:r>
            <a:r>
              <a:rPr lang="en-GB" i="1" baseline="0" dirty="0" smtClean="0"/>
              <a:t>way</a:t>
            </a:r>
            <a:r>
              <a:rPr lang="en-GB" baseline="0" dirty="0" smtClean="0"/>
              <a:t> more people using it.</a:t>
            </a:r>
          </a:p>
          <a:p>
            <a:pPr marL="171450" indent="-171450">
              <a:buFont typeface="Arial" panose="020B0604020202020204" pitchFamily="34" charset="0"/>
              <a:buChar char="•"/>
            </a:pPr>
            <a:r>
              <a:rPr lang="en-GB" baseline="0" dirty="0" smtClean="0"/>
              <a:t>And that meant we had to scale how we collected feedback.</a:t>
            </a:r>
          </a:p>
          <a:p>
            <a:pPr marL="171450" indent="-171450">
              <a:buFont typeface="Arial" panose="020B0604020202020204" pitchFamily="34" charset="0"/>
              <a:buChar char="•"/>
            </a:pPr>
            <a:r>
              <a:rPr lang="en-GB" baseline="0" dirty="0" smtClean="0"/>
              <a:t>We still kept the individual touch, but now it was with a sample of the users rather than every one, because obviously we couldn’t talk to each user individually now there were so many.</a:t>
            </a:r>
          </a:p>
          <a:p>
            <a:pPr marL="171450" indent="-171450">
              <a:buFont typeface="Arial" panose="020B0604020202020204" pitchFamily="34" charset="0"/>
              <a:buChar char="•"/>
            </a:pPr>
            <a:r>
              <a:rPr lang="en-GB" baseline="0" dirty="0" smtClean="0"/>
              <a:t>We also introduced some new techniques to analyse the users in aggregate, which we’ll see, for example UserVoice and using Google Analytics.</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21</a:t>
            </a:fld>
            <a:endParaRPr lang="en-GB" dirty="0"/>
          </a:p>
        </p:txBody>
      </p:sp>
    </p:spTree>
    <p:extLst>
      <p:ext uri="{BB962C8B-B14F-4D97-AF65-F5344CB8AC3E}">
        <p14:creationId xmlns:p14="http://schemas.microsoft.com/office/powerpoint/2010/main" val="4162365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UX tests were one of the ways we kept the individual touch.</a:t>
            </a:r>
          </a:p>
          <a:p>
            <a:pPr marL="171450" indent="-171450">
              <a:buFont typeface="Arial" panose="020B0604020202020204" pitchFamily="34" charset="0"/>
              <a:buChar char="•"/>
            </a:pPr>
            <a:r>
              <a:rPr lang="en-GB" dirty="0" smtClean="0"/>
              <a:t>We</a:t>
            </a:r>
            <a:r>
              <a:rPr lang="en-GB" baseline="0" dirty="0" smtClean="0"/>
              <a:t> chose a small number of users and invited them to participate.</a:t>
            </a:r>
          </a:p>
          <a:p>
            <a:pPr marL="171450" indent="-171450">
              <a:buFont typeface="Arial" panose="020B0604020202020204" pitchFamily="34" charset="0"/>
              <a:buChar char="•"/>
            </a:pPr>
            <a:r>
              <a:rPr lang="en-GB" baseline="0" dirty="0" smtClean="0"/>
              <a:t>We also incentivized them with Amazon vouchers.</a:t>
            </a:r>
            <a:endParaRPr lang="en-GB" dirty="0" smtClean="0"/>
          </a:p>
          <a:p>
            <a:pPr marL="171450" indent="-171450">
              <a:buFont typeface="Arial" panose="020B0604020202020204" pitchFamily="34" charset="0"/>
              <a:buChar char="•"/>
            </a:pPr>
            <a:r>
              <a:rPr lang="en-GB" dirty="0" smtClean="0"/>
              <a:t>How we ran UX tests…</a:t>
            </a:r>
          </a:p>
          <a:p>
            <a:pPr marL="628650" lvl="1" indent="-171450">
              <a:buFont typeface="Arial" panose="020B0604020202020204" pitchFamily="34" charset="0"/>
              <a:buChar char="•"/>
            </a:pPr>
            <a:r>
              <a:rPr lang="en-GB" dirty="0" smtClean="0"/>
              <a:t>During the call, we wrote down</a:t>
            </a:r>
            <a:r>
              <a:rPr lang="en-GB" baseline="0" dirty="0" smtClean="0"/>
              <a:t> all of our notes onto individual post-its, and stuck them onto the bit of the UI they corresponded to</a:t>
            </a:r>
            <a:endParaRPr lang="en-GB" dirty="0" smtClean="0"/>
          </a:p>
          <a:p>
            <a:pPr marL="0" indent="0">
              <a:buFont typeface="Arial" panose="020B0604020202020204" pitchFamily="34" charset="0"/>
              <a:buNone/>
            </a:pPr>
            <a:endParaRPr lang="en-GB" dirty="0" smtClean="0"/>
          </a:p>
          <a:p>
            <a:pPr marL="171450" indent="-171450">
              <a:buFont typeface="Arial" panose="020B0604020202020204" pitchFamily="34" charset="0"/>
              <a:buChar char="•"/>
            </a:pPr>
            <a:r>
              <a:rPr lang="en-GB" dirty="0" smtClean="0"/>
              <a:t>http://www.touchdeluxe.co.uk/try-compiling-research-at-collection/</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22</a:t>
            </a:fld>
            <a:endParaRPr lang="en-GB" dirty="0"/>
          </a:p>
        </p:txBody>
      </p:sp>
    </p:spTree>
    <p:extLst>
      <p:ext uri="{BB962C8B-B14F-4D97-AF65-F5344CB8AC3E}">
        <p14:creationId xmlns:p14="http://schemas.microsoft.com/office/powerpoint/2010/main" val="3530207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We</a:t>
            </a:r>
            <a:r>
              <a:rPr lang="en-GB" baseline="0" dirty="0" smtClean="0"/>
              <a:t> used HubSpot to send our auto emails.  They were sent with our Product Manager’s name &amp; email address, and asked things like “what are you hoping to achieve with the tool”, etc…</a:t>
            </a:r>
          </a:p>
          <a:p>
            <a:pPr marL="171450" indent="-171450">
              <a:buFont typeface="Arial" panose="020B0604020202020204" pitchFamily="34" charset="0"/>
              <a:buChar char="•"/>
            </a:pPr>
            <a:r>
              <a:rPr lang="en-GB" baseline="0" dirty="0" smtClean="0"/>
              <a:t>When we started work on a feature from UserVoice we got in touch individually with the people who voted for it to ask them for more details, invite them to a UX session, etc…</a:t>
            </a:r>
          </a:p>
          <a:p>
            <a:pPr marL="171450" indent="-171450">
              <a:buFont typeface="Arial" panose="020B0604020202020204" pitchFamily="34" charset="0"/>
              <a:buChar char="•"/>
            </a:pPr>
            <a:r>
              <a:rPr lang="en-GB" baseline="0" dirty="0" smtClean="0"/>
              <a:t>We had a support rota and we even included everybody on the team on that rota, not just the developers.  If the person on the rota couldn’t answer the support issue, they were responsible for making sure somebody else on the team answered it.  Having, for example, our UX person on the rota was great for getting him to be aware of the issues our users were facing.  He also discovered something, once you’ve answered a user’s support issue, that is a great time to ask them for something, they’re engaged and happy, and they were generally really happy to help by answering the odd question about the feature he was designing at the time!</a:t>
            </a:r>
          </a:p>
          <a:p>
            <a:pPr marL="171450" indent="-171450">
              <a:buFont typeface="Arial" panose="020B0604020202020204" pitchFamily="34" charset="0"/>
              <a:buChar char="•"/>
            </a:pPr>
            <a:r>
              <a:rPr lang="en-GB" baseline="0" dirty="0" smtClean="0"/>
              <a:t>When a support issue came in, we could ask the user to type a special keyboard shortcut in the product that would allow them to send logs through to us.  This saved us time in getting the right information from users, and let us fix support issues faster.</a:t>
            </a:r>
            <a:endParaRPr lang="en-GB" dirty="0" smtClean="0"/>
          </a:p>
          <a:p>
            <a:pPr marL="0" indent="0">
              <a:buFont typeface="Arial" panose="020B0604020202020204" pitchFamily="34" charset="0"/>
              <a:buNone/>
            </a:pPr>
            <a:endParaRPr lang="en-GB" dirty="0" smtClean="0"/>
          </a:p>
          <a:p>
            <a:pPr marL="171450" indent="-171450">
              <a:buFont typeface="Arial" panose="020B0604020202020204" pitchFamily="34" charset="0"/>
              <a:buChar char="•"/>
            </a:pPr>
            <a:r>
              <a:rPr lang="en-GB" dirty="0" smtClean="0"/>
              <a:t>http://www.touchdeluxe.co.uk/lean-user-research/</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23</a:t>
            </a:fld>
            <a:endParaRPr lang="en-GB" dirty="0"/>
          </a:p>
        </p:txBody>
      </p:sp>
    </p:spTree>
    <p:extLst>
      <p:ext uri="{BB962C8B-B14F-4D97-AF65-F5344CB8AC3E}">
        <p14:creationId xmlns:p14="http://schemas.microsoft.com/office/powerpoint/2010/main" val="121411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One</a:t>
            </a:r>
            <a:r>
              <a:rPr lang="en-GB" baseline="0" dirty="0" smtClean="0"/>
              <a:t> of the best ways to get feedback on some code you’ve written, is to ship it.</a:t>
            </a:r>
          </a:p>
          <a:p>
            <a:pPr marL="171450" indent="-171450">
              <a:buFont typeface="Arial" panose="020B0604020202020204" pitchFamily="34" charset="0"/>
              <a:buChar char="•"/>
            </a:pPr>
            <a:r>
              <a:rPr lang="en-GB" baseline="0" dirty="0" smtClean="0"/>
              <a:t>So we did.</a:t>
            </a:r>
          </a:p>
          <a:p>
            <a:pPr marL="171450" indent="-171450">
              <a:buFont typeface="Arial" panose="020B0604020202020204" pitchFamily="34" charset="0"/>
              <a:buChar char="•"/>
            </a:pPr>
            <a:r>
              <a:rPr lang="en-GB" baseline="0" dirty="0" smtClean="0"/>
              <a:t>Pretty much every single Wednesday.</a:t>
            </a:r>
          </a:p>
          <a:p>
            <a:pPr marL="171450" indent="-171450">
              <a:buFont typeface="Arial" panose="020B0604020202020204" pitchFamily="34" charset="0"/>
              <a:buChar char="•"/>
            </a:pPr>
            <a:r>
              <a:rPr lang="en-GB" baseline="0" dirty="0" smtClean="0"/>
              <a:t>The public beta started in October 2014, and lasted 7 months until May 2015, when we came out of beta and became a free tool.</a:t>
            </a:r>
          </a:p>
          <a:p>
            <a:pPr marL="171450" indent="-171450">
              <a:buFont typeface="Arial" panose="020B0604020202020204" pitchFamily="34" charset="0"/>
              <a:buChar char="•"/>
            </a:pPr>
            <a:r>
              <a:rPr lang="en-GB" baseline="0" dirty="0" smtClean="0"/>
              <a:t>All the dates we shipped are highlighted, and you can see how good we got at shipping every Wednesday.</a:t>
            </a:r>
          </a:p>
          <a:p>
            <a:pPr marL="171450" indent="-171450">
              <a:buFont typeface="Arial" panose="020B0604020202020204" pitchFamily="34" charset="0"/>
              <a:buChar char="•"/>
            </a:pPr>
            <a:r>
              <a:rPr lang="en-GB" baseline="0" dirty="0" smtClean="0"/>
              <a:t>There’s a slight blip in April when we took 3 weeks to re-write our entire UI (and I’ll be going into more detail on our UI later in the talk).</a:t>
            </a:r>
            <a:endParaRPr lang="en-GB" dirty="0" smtClean="0"/>
          </a:p>
          <a:p>
            <a:pPr marL="0" indent="0">
              <a:buFont typeface="Arial" panose="020B0604020202020204" pitchFamily="34" charset="0"/>
              <a:buNone/>
            </a:pPr>
            <a:endParaRPr lang="en-GB" baseline="0" dirty="0" smtClean="0"/>
          </a:p>
          <a:p>
            <a:pPr marL="171450" indent="-171450">
              <a:buFont typeface="Arial" panose="020B0604020202020204" pitchFamily="34" charset="0"/>
              <a:buChar char="•"/>
            </a:pPr>
            <a:r>
              <a:rPr lang="en-GB" dirty="0" smtClean="0"/>
              <a:t>http://leadingagileteams.com/2014/02/03/the-success-of-weekly-releases/</a:t>
            </a:r>
          </a:p>
          <a:p>
            <a:pPr marL="171450" indent="-171450">
              <a:buFont typeface="Arial" panose="020B0604020202020204" pitchFamily="34" charset="0"/>
              <a:buChar char="•"/>
            </a:pPr>
            <a:r>
              <a:rPr lang="en-GB" dirty="0" smtClean="0"/>
              <a:t>http://leadingagileteams.com/2015/03/13/release-wednesdays/</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24</a:t>
            </a:fld>
            <a:endParaRPr lang="en-GB" dirty="0"/>
          </a:p>
        </p:txBody>
      </p:sp>
    </p:spTree>
    <p:extLst>
      <p:ext uri="{BB962C8B-B14F-4D97-AF65-F5344CB8AC3E}">
        <p14:creationId xmlns:p14="http://schemas.microsoft.com/office/powerpoint/2010/main" val="258979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In December, our t</a:t>
            </a:r>
            <a:r>
              <a:rPr lang="en-GB" baseline="0" dirty="0" smtClean="0"/>
              <a:t>eam went on a day trip to Paris.</a:t>
            </a:r>
          </a:p>
          <a:p>
            <a:pPr marL="171450" indent="-171450">
              <a:buFont typeface="Arial" panose="020B0604020202020204" pitchFamily="34" charset="0"/>
              <a:buChar char="•"/>
            </a:pPr>
            <a:r>
              <a:rPr lang="en-GB" baseline="0" dirty="0" smtClean="0"/>
              <a:t>This is us at St Pancras station early in the morning, and also us having an apéritif on the Eurostar train going to Paris.</a:t>
            </a:r>
          </a:p>
          <a:p>
            <a:pPr marL="171450" indent="-171450">
              <a:buFont typeface="Arial" panose="020B0604020202020204" pitchFamily="34" charset="0"/>
              <a:buChar char="•"/>
            </a:pPr>
            <a:r>
              <a:rPr lang="en-GB" baseline="0" dirty="0" smtClean="0"/>
              <a:t>Now, the reason why I bring this up is that it was a Wednesday.  And so we shipped.  From Paris.</a:t>
            </a:r>
          </a:p>
          <a:p>
            <a:pPr marL="171450" indent="-171450">
              <a:buFont typeface="Arial" panose="020B0604020202020204" pitchFamily="34" charset="0"/>
              <a:buChar char="•"/>
            </a:pPr>
            <a:r>
              <a:rPr lang="en-GB" baseline="0" dirty="0" smtClean="0"/>
              <a:t>In other words, we got shipping down to just pressing a few buttons, so we could do it on our phones, over 3G and the VPN, from Paris.</a:t>
            </a:r>
          </a:p>
          <a:p>
            <a:pPr marL="171450" indent="-171450">
              <a:buFont typeface="Arial" panose="020B0604020202020204" pitchFamily="34" charset="0"/>
              <a:buChar char="•"/>
            </a:pPr>
            <a:r>
              <a:rPr lang="en-GB" baseline="0" dirty="0" smtClean="0"/>
              <a:t>We didn’t want our frequent releases to be a distraction, and so by automating all the tedious steps in releasing, they didn’t take that much of our time, letting us spend that time instead on more valuable things!</a:t>
            </a:r>
            <a:endParaRPr lang="en-GB" dirty="0" smtClean="0"/>
          </a:p>
          <a:p>
            <a:pPr marL="0" indent="0">
              <a:buFont typeface="Arial" panose="020B0604020202020204" pitchFamily="34" charset="0"/>
              <a:buNone/>
            </a:pPr>
            <a:endParaRPr lang="en-GB" dirty="0" smtClean="0"/>
          </a:p>
          <a:p>
            <a:pPr marL="171450" indent="-171450">
              <a:buFont typeface="Arial" panose="020B0604020202020204" pitchFamily="34" charset="0"/>
              <a:buChar char="•"/>
            </a:pPr>
            <a:r>
              <a:rPr lang="en-GB" dirty="0" smtClean="0"/>
              <a:t>https://twitter.com/cj_smithy/status/540059176786214912</a:t>
            </a:r>
          </a:p>
          <a:p>
            <a:pPr marL="171450" indent="-171450">
              <a:buFont typeface="Arial" panose="020B0604020202020204" pitchFamily="34" charset="0"/>
              <a:buChar char="•"/>
            </a:pPr>
            <a:r>
              <a:rPr lang="en-GB" dirty="0" smtClean="0"/>
              <a:t>https://twitter.com/cj_smithy/status/540090681726091264</a:t>
            </a:r>
          </a:p>
          <a:p>
            <a:pPr marL="171450" indent="-171450">
              <a:buFont typeface="Arial" panose="020B0604020202020204" pitchFamily="34" charset="0"/>
              <a:buChar char="•"/>
            </a:pPr>
            <a:r>
              <a:rPr lang="en-GB" dirty="0" smtClean="0"/>
              <a:t>https://twitter.com/cj_smithy/status/540075507950571521</a:t>
            </a:r>
          </a:p>
          <a:p>
            <a:pPr marL="171450" indent="-171450">
              <a:buFont typeface="Arial" panose="020B0604020202020204" pitchFamily="34" charset="0"/>
              <a:buChar char="•"/>
            </a:pPr>
            <a:r>
              <a:rPr lang="en-GB" dirty="0" smtClean="0"/>
              <a:t>https://twitter.com/cj_smithy/status/540088522498396161</a:t>
            </a:r>
          </a:p>
          <a:p>
            <a:pPr marL="171450" indent="-171450">
              <a:buFont typeface="Arial" panose="020B0604020202020204" pitchFamily="34" charset="0"/>
              <a:buChar char="•"/>
            </a:pPr>
            <a:r>
              <a:rPr lang="en-GB" dirty="0" smtClean="0"/>
              <a:t>https://twitter.com/cj_smithy/status/540147306667196416</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25</a:t>
            </a:fld>
            <a:endParaRPr lang="en-GB" dirty="0"/>
          </a:p>
        </p:txBody>
      </p:sp>
    </p:spTree>
    <p:extLst>
      <p:ext uri="{BB962C8B-B14F-4D97-AF65-F5344CB8AC3E}">
        <p14:creationId xmlns:p14="http://schemas.microsoft.com/office/powerpoint/2010/main" val="3296828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Now because we</a:t>
            </a:r>
            <a:r>
              <a:rPr lang="en-GB" baseline="0" dirty="0" smtClean="0"/>
              <a:t> are an on-premise product, we relied on people upgrading to use and give us feedback on the new features.</a:t>
            </a:r>
            <a:endParaRPr lang="en-GB" dirty="0" smtClean="0"/>
          </a:p>
          <a:p>
            <a:pPr marL="171450" indent="-171450">
              <a:buFont typeface="Arial" panose="020B0604020202020204" pitchFamily="34" charset="0"/>
              <a:buChar char="•"/>
            </a:pPr>
            <a:r>
              <a:rPr lang="en-GB" dirty="0" smtClean="0"/>
              <a:t>This is a graph showing</a:t>
            </a:r>
            <a:r>
              <a:rPr lang="en-GB" baseline="0" dirty="0" smtClean="0"/>
              <a:t> how quickly people upgraded.</a:t>
            </a:r>
          </a:p>
          <a:p>
            <a:pPr marL="171450" indent="-171450">
              <a:buFont typeface="Arial" panose="020B0604020202020204" pitchFamily="34" charset="0"/>
              <a:buChar char="•"/>
            </a:pPr>
            <a:r>
              <a:rPr lang="en-GB" baseline="0" dirty="0" smtClean="0"/>
              <a:t>On the x-axis we have the date.</a:t>
            </a:r>
          </a:p>
          <a:p>
            <a:pPr marL="171450" indent="-171450">
              <a:buFont typeface="Arial" panose="020B0604020202020204" pitchFamily="34" charset="0"/>
              <a:buChar char="•"/>
            </a:pPr>
            <a:r>
              <a:rPr lang="en-GB" baseline="0" dirty="0" smtClean="0"/>
              <a:t>And on the y-axis we have the number of installs.</a:t>
            </a:r>
          </a:p>
          <a:p>
            <a:pPr marL="171450" indent="-171450">
              <a:buFont typeface="Arial" panose="020B0604020202020204" pitchFamily="34" charset="0"/>
              <a:buChar char="•"/>
            </a:pPr>
            <a:r>
              <a:rPr lang="en-GB" baseline="0" dirty="0" smtClean="0"/>
              <a:t>And the colours represent different versions.</a:t>
            </a:r>
          </a:p>
          <a:p>
            <a:pPr marL="171450" indent="-171450">
              <a:buFont typeface="Arial" panose="020B0604020202020204" pitchFamily="34" charset="0"/>
              <a:buChar char="•"/>
            </a:pPr>
            <a:r>
              <a:rPr lang="en-GB" baseline="0" dirty="0" smtClean="0"/>
              <a:t>We can see that the uptake of a new version is very quick, and old versions quickly get upgraded, which is really nice for us.</a:t>
            </a:r>
          </a:p>
          <a:p>
            <a:pPr marL="171450" indent="-171450">
              <a:buFont typeface="Arial" panose="020B0604020202020204" pitchFamily="34" charset="0"/>
              <a:buChar char="•"/>
            </a:pPr>
            <a:r>
              <a:rPr lang="en-GB" baseline="0" dirty="0" smtClean="0"/>
              <a:t>The lesson here is either make updates mandatory (like Google Chrome does), or just make the update notification super good at nagging the user until they upgrade (like we did).</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26</a:t>
            </a:fld>
            <a:endParaRPr lang="en-GB" dirty="0"/>
          </a:p>
        </p:txBody>
      </p:sp>
    </p:spTree>
    <p:extLst>
      <p:ext uri="{BB962C8B-B14F-4D97-AF65-F5344CB8AC3E}">
        <p14:creationId xmlns:p14="http://schemas.microsoft.com/office/powerpoint/2010/main" val="2388862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When someone</a:t>
            </a:r>
            <a:r>
              <a:rPr lang="en-GB" baseline="0" dirty="0" smtClean="0"/>
              <a:t> uninstalled the product, we popped up an uninstall survey, and if they filled it in, that was a</a:t>
            </a:r>
            <a:r>
              <a:rPr lang="en-GB" dirty="0" smtClean="0"/>
              <a:t>nother place we got feedback</a:t>
            </a:r>
            <a:r>
              <a:rPr lang="en-GB" baseline="0" dirty="0" smtClean="0"/>
              <a:t> from.</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27</a:t>
            </a:fld>
            <a:endParaRPr lang="en-GB" dirty="0"/>
          </a:p>
        </p:txBody>
      </p:sp>
    </p:spTree>
    <p:extLst>
      <p:ext uri="{BB962C8B-B14F-4D97-AF65-F5344CB8AC3E}">
        <p14:creationId xmlns:p14="http://schemas.microsoft.com/office/powerpoint/2010/main" val="58558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We also built</a:t>
            </a:r>
            <a:r>
              <a:rPr lang="en-GB" baseline="0" dirty="0" smtClean="0"/>
              <a:t> an automated error reporting system.</a:t>
            </a:r>
          </a:p>
          <a:p>
            <a:pPr marL="171450" indent="-171450">
              <a:buFont typeface="Arial" panose="020B0604020202020204" pitchFamily="34" charset="0"/>
              <a:buChar char="•"/>
            </a:pPr>
            <a:r>
              <a:rPr lang="en-GB" baseline="0" dirty="0" smtClean="0"/>
              <a:t>And then, to visualize that data we used </a:t>
            </a:r>
            <a:r>
              <a:rPr lang="en-GB" dirty="0" smtClean="0"/>
              <a:t>an Early Warning</a:t>
            </a:r>
            <a:r>
              <a:rPr lang="en-GB" baseline="0" dirty="0" smtClean="0"/>
              <a:t> System dashboard that as well as the automated error reports, also brought data together from several other places, so we could see at a glance how a particular build was getting on.</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28</a:t>
            </a:fld>
            <a:endParaRPr lang="en-GB" dirty="0"/>
          </a:p>
        </p:txBody>
      </p:sp>
    </p:spTree>
    <p:extLst>
      <p:ext uri="{BB962C8B-B14F-4D97-AF65-F5344CB8AC3E}">
        <p14:creationId xmlns:p14="http://schemas.microsoft.com/office/powerpoint/2010/main" val="7460400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There is such a thing as too much</a:t>
            </a:r>
            <a:r>
              <a:rPr lang="en-GB" baseline="0" dirty="0" smtClean="0"/>
              <a:t> feedback – this is from the time we overwhelmed our automated exception reporting infrastructure!</a:t>
            </a:r>
          </a:p>
          <a:p>
            <a:pPr marL="171450" indent="-171450">
              <a:buFont typeface="Arial" panose="020B0604020202020204" pitchFamily="34" charset="0"/>
              <a:buChar char="•"/>
            </a:pPr>
            <a:r>
              <a:rPr lang="en-GB" baseline="0" dirty="0" smtClean="0"/>
              <a:t>That was not a good day…</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29</a:t>
            </a:fld>
            <a:endParaRPr lang="en-GB" dirty="0"/>
          </a:p>
        </p:txBody>
      </p:sp>
    </p:spTree>
    <p:extLst>
      <p:ext uri="{BB962C8B-B14F-4D97-AF65-F5344CB8AC3E}">
        <p14:creationId xmlns:p14="http://schemas.microsoft.com/office/powerpoint/2010/main" val="924774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experience report from the most recent project I</a:t>
            </a:r>
            <a:r>
              <a:rPr lang="en-GB" baseline="0" dirty="0" smtClean="0"/>
              <a:t> worked on</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3</a:t>
            </a:fld>
            <a:endParaRPr lang="en-GB" dirty="0"/>
          </a:p>
        </p:txBody>
      </p:sp>
    </p:spTree>
    <p:extLst>
      <p:ext uri="{BB962C8B-B14F-4D97-AF65-F5344CB8AC3E}">
        <p14:creationId xmlns:p14="http://schemas.microsoft.com/office/powerpoint/2010/main" val="3868236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And finally, we</a:t>
            </a:r>
            <a:r>
              <a:rPr lang="en-GB" baseline="0" dirty="0" smtClean="0"/>
              <a:t> also kept track of our usage metric.</a:t>
            </a:r>
          </a:p>
          <a:p>
            <a:pPr marL="171450" indent="-171450">
              <a:buFont typeface="Arial" panose="020B0604020202020204" pitchFamily="34" charset="0"/>
              <a:buChar char="•"/>
            </a:pPr>
            <a:r>
              <a:rPr lang="en-GB" baseline="0" dirty="0" smtClean="0"/>
              <a:t>Not just how many installations we had, but also, whether they were being used or not.</a:t>
            </a:r>
          </a:p>
          <a:p>
            <a:pPr marL="171450" indent="-171450">
              <a:buFont typeface="Arial" panose="020B0604020202020204" pitchFamily="34" charset="0"/>
              <a:buChar char="•"/>
            </a:pPr>
            <a:r>
              <a:rPr lang="en-GB" dirty="0" smtClean="0"/>
              <a:t>I’ve spent the last few slides talking about the</a:t>
            </a:r>
            <a:r>
              <a:rPr lang="en-GB" baseline="0" dirty="0" smtClean="0"/>
              <a:t> areas where you often get the most negative feedback: uninstall surveys, exception reporting, and usage metrics.</a:t>
            </a:r>
          </a:p>
          <a:p>
            <a:pPr marL="171450" indent="-171450">
              <a:buFont typeface="Arial" panose="020B0604020202020204" pitchFamily="34" charset="0"/>
              <a:buChar char="•"/>
            </a:pPr>
            <a:r>
              <a:rPr lang="en-GB" baseline="0" dirty="0" smtClean="0"/>
              <a:t>You have to remember to ask yourself, who is the feedback coming from and is it representative of everyone – for example, if you’re solely focussing on the negative feedback you can easily overlook the silent majority who are in love with the tool.</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30</a:t>
            </a:fld>
            <a:endParaRPr lang="en-GB" dirty="0"/>
          </a:p>
        </p:txBody>
      </p:sp>
    </p:spTree>
    <p:extLst>
      <p:ext uri="{BB962C8B-B14F-4D97-AF65-F5344CB8AC3E}">
        <p14:creationId xmlns:p14="http://schemas.microsoft.com/office/powerpoint/2010/main" val="3564674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Now we’re</a:t>
            </a:r>
            <a:r>
              <a:rPr lang="en-GB" baseline="0" dirty="0" smtClean="0"/>
              <a:t> going to </a:t>
            </a:r>
            <a:r>
              <a:rPr lang="en-GB" dirty="0" smtClean="0"/>
              <a:t>look at </a:t>
            </a:r>
            <a:r>
              <a:rPr lang="en-GB" baseline="0" dirty="0" smtClean="0"/>
              <a:t>some concrete examples, and I’m going to be talking about these in a bit more depth than the things we’ve seen so far.</a:t>
            </a:r>
          </a:p>
          <a:p>
            <a:pPr marL="171450" indent="-171450">
              <a:buFont typeface="Arial" panose="020B0604020202020204" pitchFamily="34" charset="0"/>
              <a:buChar char="•"/>
            </a:pPr>
            <a:r>
              <a:rPr lang="en-GB" baseline="0" dirty="0" smtClean="0"/>
              <a:t>Firstly, let’s look at how we added configuration.</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31</a:t>
            </a:fld>
            <a:endParaRPr lang="en-GB" dirty="0"/>
          </a:p>
        </p:txBody>
      </p:sp>
    </p:spTree>
    <p:extLst>
      <p:ext uri="{BB962C8B-B14F-4D97-AF65-F5344CB8AC3E}">
        <p14:creationId xmlns:p14="http://schemas.microsoft.com/office/powerpoint/2010/main" val="740161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This</a:t>
            </a:r>
            <a:r>
              <a:rPr lang="en-GB" baseline="0" dirty="0" smtClean="0"/>
              <a:t> was the prototype that we took to ALM Forum.</a:t>
            </a:r>
          </a:p>
          <a:p>
            <a:pPr marL="171450" indent="-171450">
              <a:buFont typeface="Arial" panose="020B0604020202020204" pitchFamily="34" charset="0"/>
              <a:buChar char="•"/>
            </a:pPr>
            <a:r>
              <a:rPr lang="en-GB" dirty="0" smtClean="0"/>
              <a:t>It has no way</a:t>
            </a:r>
            <a:r>
              <a:rPr lang="en-GB" baseline="0" dirty="0" smtClean="0"/>
              <a:t> of configuring it; there’s no installer; we literally ran it by pressing F5 in Visual Studio.</a:t>
            </a:r>
          </a:p>
          <a:p>
            <a:pPr marL="171450" indent="-171450">
              <a:buFont typeface="Arial" panose="020B0604020202020204" pitchFamily="34" charset="0"/>
              <a:buChar char="•"/>
            </a:pPr>
            <a:r>
              <a:rPr lang="en-GB" baseline="0" dirty="0" smtClean="0"/>
              <a:t>Clearly, we needed to make some changes before we shipped the private alpha, and the first of those was adding configuration…</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32</a:t>
            </a:fld>
            <a:endParaRPr lang="en-GB" dirty="0"/>
          </a:p>
        </p:txBody>
      </p:sp>
    </p:spTree>
    <p:extLst>
      <p:ext uri="{BB962C8B-B14F-4D97-AF65-F5344CB8AC3E}">
        <p14:creationId xmlns:p14="http://schemas.microsoft.com/office/powerpoint/2010/main" val="1658116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There’s now a button “Set up SQL Lighthouse…”, and when you click it you get:</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33</a:t>
            </a:fld>
            <a:endParaRPr lang="en-GB" dirty="0"/>
          </a:p>
        </p:txBody>
      </p:sp>
    </p:spTree>
    <p:extLst>
      <p:ext uri="{BB962C8B-B14F-4D97-AF65-F5344CB8AC3E}">
        <p14:creationId xmlns:p14="http://schemas.microsoft.com/office/powerpoint/2010/main" val="1339280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This page.</a:t>
            </a:r>
          </a:p>
          <a:p>
            <a:pPr marL="171450" indent="-171450">
              <a:buFont typeface="Arial" panose="020B0604020202020204" pitchFamily="34" charset="0"/>
              <a:buChar char="•"/>
            </a:pPr>
            <a:r>
              <a:rPr lang="en-GB" dirty="0" smtClean="0"/>
              <a:t>Basic.</a:t>
            </a:r>
          </a:p>
          <a:p>
            <a:pPr marL="171450" indent="-171450">
              <a:buFont typeface="Arial" panose="020B0604020202020204" pitchFamily="34" charset="0"/>
              <a:buChar char="•"/>
            </a:pPr>
            <a:r>
              <a:rPr lang="en-GB" dirty="0" smtClean="0"/>
              <a:t>But it did the job.</a:t>
            </a:r>
          </a:p>
          <a:p>
            <a:pPr marL="171450" indent="-171450">
              <a:buFont typeface="Arial" panose="020B0604020202020204" pitchFamily="34" charset="0"/>
              <a:buChar char="•"/>
            </a:pPr>
            <a:r>
              <a:rPr lang="en-GB" dirty="0" smtClean="0"/>
              <a:t>It also looks like terribly</a:t>
            </a:r>
            <a:r>
              <a:rPr lang="en-GB" baseline="0" dirty="0" smtClean="0"/>
              <a:t> bad.</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34</a:t>
            </a:fld>
            <a:endParaRPr lang="en-GB" dirty="0"/>
          </a:p>
        </p:txBody>
      </p:sp>
    </p:spTree>
    <p:extLst>
      <p:ext uri="{BB962C8B-B14F-4D97-AF65-F5344CB8AC3E}">
        <p14:creationId xmlns:p14="http://schemas.microsoft.com/office/powerpoint/2010/main" val="29904610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We got feedback on just how bad it looks, so, before</a:t>
            </a:r>
            <a:r>
              <a:rPr lang="en-GB" baseline="0" dirty="0" smtClean="0"/>
              <a:t> we could ship our public beta, we knew we had to improve the styling to make those pages look less terrible.</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35</a:t>
            </a:fld>
            <a:endParaRPr lang="en-GB" dirty="0"/>
          </a:p>
        </p:txBody>
      </p:sp>
    </p:spTree>
    <p:extLst>
      <p:ext uri="{BB962C8B-B14F-4D97-AF65-F5344CB8AC3E}">
        <p14:creationId xmlns:p14="http://schemas.microsoft.com/office/powerpoint/2010/main" val="3624723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From this…</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36</a:t>
            </a:fld>
            <a:endParaRPr lang="en-GB" dirty="0"/>
          </a:p>
        </p:txBody>
      </p:sp>
    </p:spTree>
    <p:extLst>
      <p:ext uri="{BB962C8B-B14F-4D97-AF65-F5344CB8AC3E}">
        <p14:creationId xmlns:p14="http://schemas.microsoft.com/office/powerpoint/2010/main" val="3593281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To this…</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37</a:t>
            </a:fld>
            <a:endParaRPr lang="en-GB" dirty="0"/>
          </a:p>
        </p:txBody>
      </p:sp>
    </p:spTree>
    <p:extLst>
      <p:ext uri="{BB962C8B-B14F-4D97-AF65-F5344CB8AC3E}">
        <p14:creationId xmlns:p14="http://schemas.microsoft.com/office/powerpoint/2010/main" val="3642438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And there’s that setup page again.  From that…</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38</a:t>
            </a:fld>
            <a:endParaRPr lang="en-GB" dirty="0"/>
          </a:p>
        </p:txBody>
      </p:sp>
    </p:spTree>
    <p:extLst>
      <p:ext uri="{BB962C8B-B14F-4D97-AF65-F5344CB8AC3E}">
        <p14:creationId xmlns:p14="http://schemas.microsoft.com/office/powerpoint/2010/main" val="25237714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To this…</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39</a:t>
            </a:fld>
            <a:endParaRPr lang="en-GB" dirty="0"/>
          </a:p>
        </p:txBody>
      </p:sp>
    </p:spTree>
    <p:extLst>
      <p:ext uri="{BB962C8B-B14F-4D97-AF65-F5344CB8AC3E}">
        <p14:creationId xmlns:p14="http://schemas.microsoft.com/office/powerpoint/2010/main" val="3407748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This is what we’re trying to avoid…</a:t>
            </a:r>
          </a:p>
          <a:p>
            <a:pPr marL="171450" indent="-171450">
              <a:buFont typeface="Arial" panose="020B0604020202020204" pitchFamily="34" charset="0"/>
              <a:buChar char="•"/>
            </a:pPr>
            <a:r>
              <a:rPr lang="en-GB" dirty="0" smtClean="0"/>
              <a:t>This talk is about bridging the gap.</a:t>
            </a:r>
          </a:p>
          <a:p>
            <a:pPr marL="171450" indent="-171450">
              <a:buFont typeface="Arial" panose="020B0604020202020204" pitchFamily="34" charset="0"/>
              <a:buChar char="•"/>
            </a:pPr>
            <a:r>
              <a:rPr lang="en-GB" dirty="0" smtClean="0"/>
              <a:t>Throughout</a:t>
            </a:r>
            <a:r>
              <a:rPr lang="en-GB" baseline="0" dirty="0" smtClean="0"/>
              <a:t> the talk, I’m going to give you l</a:t>
            </a:r>
            <a:r>
              <a:rPr lang="en-GB" dirty="0" smtClean="0"/>
              <a:t>ots of tips and tricks to help you do that.</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4</a:t>
            </a:fld>
            <a:endParaRPr lang="en-GB" dirty="0"/>
          </a:p>
        </p:txBody>
      </p:sp>
    </p:spTree>
    <p:extLst>
      <p:ext uri="{BB962C8B-B14F-4D97-AF65-F5344CB8AC3E}">
        <p14:creationId xmlns:p14="http://schemas.microsoft.com/office/powerpoint/2010/main" val="22271295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During the public beta, we used </a:t>
            </a:r>
            <a:r>
              <a:rPr lang="en-GB" baseline="0" dirty="0" smtClean="0"/>
              <a:t>Google Analytics to analyse our conversion funnel from someone downloading the product through to becoming an active user.  We spotted various points which weren’t performing well.  So we fixed them.  Let’s go through our configuration process as it was, and I’ll show you everywhere where they got stuck, and then we’ll see what we did about it.</a:t>
            </a:r>
          </a:p>
          <a:p>
            <a:pPr marL="0" indent="0">
              <a:buFont typeface="Arial" panose="020B0604020202020204" pitchFamily="34" charset="0"/>
              <a:buNone/>
            </a:pPr>
            <a:endParaRPr lang="en-GB" baseline="0" dirty="0" smtClean="0"/>
          </a:p>
          <a:p>
            <a:pPr marL="171450" indent="-171450">
              <a:buFont typeface="Arial" panose="020B0604020202020204" pitchFamily="34" charset="0"/>
              <a:buChar char="•"/>
            </a:pPr>
            <a:r>
              <a:rPr lang="en-GB" dirty="0" smtClean="0"/>
              <a:t>http://www.touchdeluxe.co.uk/analysing-product-complexity/</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40</a:t>
            </a:fld>
            <a:endParaRPr lang="en-GB" dirty="0"/>
          </a:p>
        </p:txBody>
      </p:sp>
    </p:spTree>
    <p:extLst>
      <p:ext uri="{BB962C8B-B14F-4D97-AF65-F5344CB8AC3E}">
        <p14:creationId xmlns:p14="http://schemas.microsoft.com/office/powerpoint/2010/main" val="430517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Here we go.</a:t>
            </a:r>
            <a:r>
              <a:rPr lang="en-GB" baseline="0" dirty="0" smtClean="0"/>
              <a:t>  “Welcome to SQL Lighthouse”</a:t>
            </a:r>
            <a:endParaRPr lang="en-GB" dirty="0" smtClean="0"/>
          </a:p>
          <a:p>
            <a:pPr marL="171450" indent="-171450">
              <a:buFont typeface="Arial" panose="020B0604020202020204" pitchFamily="34" charset="0"/>
              <a:buChar char="•"/>
            </a:pPr>
            <a:r>
              <a:rPr lang="en-GB" dirty="0" smtClean="0"/>
              <a:t>This page</a:t>
            </a:r>
            <a:r>
              <a:rPr lang="en-GB" baseline="0" dirty="0" smtClean="0"/>
              <a:t> was fine.  They clicked the big blue button, just like we wanted them to.</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41</a:t>
            </a:fld>
            <a:endParaRPr lang="en-GB" dirty="0"/>
          </a:p>
        </p:txBody>
      </p:sp>
    </p:spTree>
    <p:extLst>
      <p:ext uri="{BB962C8B-B14F-4D97-AF65-F5344CB8AC3E}">
        <p14:creationId xmlns:p14="http://schemas.microsoft.com/office/powerpoint/2010/main" val="41366958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Now, here’s the</a:t>
            </a:r>
            <a:r>
              <a:rPr lang="en-GB" baseline="0" dirty="0" smtClean="0"/>
              <a:t> first struggle point.  Projects.</a:t>
            </a:r>
          </a:p>
          <a:p>
            <a:pPr marL="171450" indent="-171450">
              <a:buFont typeface="Arial" panose="020B0604020202020204" pitchFamily="34" charset="0"/>
              <a:buChar char="•"/>
            </a:pPr>
            <a:r>
              <a:rPr lang="en-GB" baseline="0" dirty="0" smtClean="0"/>
              <a:t>Now for us, this made perfect sense.  Reference Octopus Deploy.</a:t>
            </a:r>
          </a:p>
          <a:p>
            <a:pPr marL="171450" indent="-171450">
              <a:buFont typeface="Arial" panose="020B0604020202020204" pitchFamily="34" charset="0"/>
              <a:buChar char="•"/>
            </a:pPr>
            <a:r>
              <a:rPr lang="en-GB" baseline="0" dirty="0" smtClean="0"/>
              <a:t>But for users, they only wanted to monitor 1 or 2 databases, and maybe down the line they’d add more, but right now, they just wanted to try the product out.</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42</a:t>
            </a:fld>
            <a:endParaRPr lang="en-GB" dirty="0"/>
          </a:p>
        </p:txBody>
      </p:sp>
    </p:spTree>
    <p:extLst>
      <p:ext uri="{BB962C8B-B14F-4D97-AF65-F5344CB8AC3E}">
        <p14:creationId xmlns:p14="http://schemas.microsoft.com/office/powerpoint/2010/main" val="35009617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Yep they had to create a project with a name.</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43</a:t>
            </a:fld>
            <a:endParaRPr lang="en-GB" dirty="0"/>
          </a:p>
        </p:txBody>
      </p:sp>
    </p:spTree>
    <p:extLst>
      <p:ext uri="{BB962C8B-B14F-4D97-AF65-F5344CB8AC3E}">
        <p14:creationId xmlns:p14="http://schemas.microsoft.com/office/powerpoint/2010/main" val="1732413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So</a:t>
            </a:r>
            <a:r>
              <a:rPr lang="en-GB" baseline="0" dirty="0" smtClean="0"/>
              <a:t> type something in there, and click the big blue button.</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44</a:t>
            </a:fld>
            <a:endParaRPr lang="en-GB" dirty="0"/>
          </a:p>
        </p:txBody>
      </p:sp>
    </p:spTree>
    <p:extLst>
      <p:ext uri="{BB962C8B-B14F-4D97-AF65-F5344CB8AC3E}">
        <p14:creationId xmlns:p14="http://schemas.microsoft.com/office/powerpoint/2010/main" val="12341947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Next</a:t>
            </a:r>
            <a:r>
              <a:rPr lang="en-GB" baseline="0" dirty="0" smtClean="0"/>
              <a:t> up environments.</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45</a:t>
            </a:fld>
            <a:endParaRPr lang="en-GB" dirty="0"/>
          </a:p>
        </p:txBody>
      </p:sp>
    </p:spTree>
    <p:extLst>
      <p:ext uri="{BB962C8B-B14F-4D97-AF65-F5344CB8AC3E}">
        <p14:creationId xmlns:p14="http://schemas.microsoft.com/office/powerpoint/2010/main" val="35954660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Time to create one</a:t>
            </a:r>
            <a:r>
              <a:rPr lang="en-GB" baseline="0" dirty="0" smtClean="0"/>
              <a:t> of those.</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46</a:t>
            </a:fld>
            <a:endParaRPr lang="en-GB" dirty="0"/>
          </a:p>
        </p:txBody>
      </p:sp>
    </p:spTree>
    <p:extLst>
      <p:ext uri="{BB962C8B-B14F-4D97-AF65-F5344CB8AC3E}">
        <p14:creationId xmlns:p14="http://schemas.microsoft.com/office/powerpoint/2010/main" val="39903727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dirty="0" smtClean="0"/>
              <a:t>Again,</a:t>
            </a:r>
            <a:r>
              <a:rPr lang="en-GB" baseline="0" dirty="0" smtClean="0"/>
              <a:t> choose a name, type it in, and click the big blue button.</a:t>
            </a:r>
            <a:endParaRPr lang="en-GB" dirty="0" smtClean="0"/>
          </a:p>
        </p:txBody>
      </p:sp>
      <p:sp>
        <p:nvSpPr>
          <p:cNvPr id="4" name="Slide Number Placeholder 3"/>
          <p:cNvSpPr>
            <a:spLocks noGrp="1"/>
          </p:cNvSpPr>
          <p:nvPr>
            <p:ph type="sldNum" sz="quarter" idx="10"/>
          </p:nvPr>
        </p:nvSpPr>
        <p:spPr/>
        <p:txBody>
          <a:bodyPr/>
          <a:lstStyle/>
          <a:p>
            <a:fld id="{0801B24B-9765-4E48-83E8-FC588AC4863B}" type="slidenum">
              <a:rPr lang="en-GB" smtClean="0"/>
              <a:pPr/>
              <a:t>47</a:t>
            </a:fld>
            <a:endParaRPr lang="en-GB" dirty="0"/>
          </a:p>
        </p:txBody>
      </p:sp>
    </p:spTree>
    <p:extLst>
      <p:ext uri="{BB962C8B-B14F-4D97-AF65-F5344CB8AC3E}">
        <p14:creationId xmlns:p14="http://schemas.microsoft.com/office/powerpoint/2010/main" val="20445653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“Finally, I can add a server.  That’s what I</a:t>
            </a:r>
            <a:r>
              <a:rPr lang="en-GB" baseline="0" dirty="0" smtClean="0"/>
              <a:t> wanted to do in the first place.”</a:t>
            </a:r>
          </a:p>
          <a:p>
            <a:pPr marL="171450" indent="-171450">
              <a:buFont typeface="Arial" panose="020B0604020202020204" pitchFamily="34" charset="0"/>
              <a:buChar char="•"/>
            </a:pPr>
            <a:r>
              <a:rPr lang="en-GB" baseline="0" dirty="0" smtClean="0"/>
              <a:t>Yep, that is a quote from one of our users.  Projects and environments were hoops that we made them jump through, which they didn’t want.  So we saw quite clearly in the Google Analytics funnel people were dropping out at every single one of those screenshots that I’ve just shown you.</a:t>
            </a:r>
          </a:p>
          <a:p>
            <a:pPr marL="171450" indent="-171450">
              <a:buFont typeface="Arial" panose="020B0604020202020204" pitchFamily="34" charset="0"/>
              <a:buChar char="•"/>
            </a:pPr>
            <a:r>
              <a:rPr lang="en-GB" baseline="0" dirty="0" smtClean="0"/>
              <a:t>Before we made a decision about what </a:t>
            </a:r>
            <a:r>
              <a:rPr lang="en-GB" baseline="0" smtClean="0"/>
              <a:t>to do about this, </a:t>
            </a:r>
            <a:r>
              <a:rPr lang="en-GB" baseline="0" dirty="0" smtClean="0"/>
              <a:t>we wanted more data.</a:t>
            </a:r>
          </a:p>
          <a:p>
            <a:pPr marL="171450" indent="-171450">
              <a:buFont typeface="Arial" panose="020B0604020202020204" pitchFamily="34" charset="0"/>
              <a:buChar char="•"/>
            </a:pPr>
            <a:r>
              <a:rPr lang="en-GB" baseline="0" dirty="0" smtClean="0"/>
              <a:t>We saw from the funnel data that some users had got past this step, so we asked those users who had got it configured to send us screenshots of their installation, so we could see how they configured it.  Some had configured it how we intended, but lots hadn’t.  Give examples.  Mention limits side-stepping.</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baseline="0" dirty="0" smtClean="0"/>
              <a:t>We thought the real value of the product was monitoring the test, staging, production databases and seeing where a version of the schema has got to in that lifecycle.  It means you can answer questions like: where’s my bug fix gone? Has it been deployed to production yet? Etc…</a:t>
            </a:r>
          </a:p>
          <a:p>
            <a:pPr marL="171450" indent="-171450">
              <a:buFont typeface="Arial" panose="020B0604020202020204" pitchFamily="34" charset="0"/>
              <a:buChar char="•"/>
            </a:pPr>
            <a:r>
              <a:rPr lang="en-GB" baseline="0" dirty="0" smtClean="0"/>
              <a:t>Now, some customers did do that, but lots just wanted to monitor 1 or maybe 2 databases, and projects and environments were getting in the way for them.</a:t>
            </a:r>
          </a:p>
          <a:p>
            <a:pPr marL="171450" indent="-171450">
              <a:buFont typeface="Arial" panose="020B0604020202020204" pitchFamily="34" charset="0"/>
              <a:buChar char="•"/>
            </a:pPr>
            <a:r>
              <a:rPr lang="en-GB" baseline="0" dirty="0" smtClean="0"/>
              <a:t>Essentially, we had two groups of users with different demands from the product, and we’d designed it solely for one of those groups.</a:t>
            </a:r>
          </a:p>
          <a:p>
            <a:pPr marL="171450" indent="-171450">
              <a:buFont typeface="Arial" panose="020B0604020202020204" pitchFamily="34" charset="0"/>
              <a:buChar char="•"/>
            </a:pPr>
            <a:r>
              <a:rPr lang="en-GB" baseline="0" dirty="0" smtClean="0"/>
              <a:t>In hindsight, we should have had a UX designer from the beginning and we very quickly got one assigned to our project after this!</a:t>
            </a:r>
          </a:p>
          <a:p>
            <a:pPr marL="171450" indent="-171450">
              <a:buFont typeface="Arial" panose="020B0604020202020204" pitchFamily="34" charset="0"/>
              <a:buChar char="•"/>
            </a:pPr>
            <a:r>
              <a:rPr lang="en-GB" baseline="0" dirty="0" smtClean="0"/>
              <a:t>We’ll see what we did about this in a minute, but let’s just go through the other issues first.</a:t>
            </a:r>
          </a:p>
        </p:txBody>
      </p:sp>
      <p:sp>
        <p:nvSpPr>
          <p:cNvPr id="4" name="Slide Number Placeholder 3"/>
          <p:cNvSpPr>
            <a:spLocks noGrp="1"/>
          </p:cNvSpPr>
          <p:nvPr>
            <p:ph type="sldNum" sz="quarter" idx="10"/>
          </p:nvPr>
        </p:nvSpPr>
        <p:spPr/>
        <p:txBody>
          <a:bodyPr/>
          <a:lstStyle/>
          <a:p>
            <a:fld id="{0801B24B-9765-4E48-83E8-FC588AC4863B}" type="slidenum">
              <a:rPr lang="en-GB" smtClean="0"/>
              <a:pPr/>
              <a:t>48</a:t>
            </a:fld>
            <a:endParaRPr lang="en-GB" dirty="0"/>
          </a:p>
        </p:txBody>
      </p:sp>
    </p:spTree>
    <p:extLst>
      <p:ext uri="{BB962C8B-B14F-4D97-AF65-F5344CB8AC3E}">
        <p14:creationId xmlns:p14="http://schemas.microsoft.com/office/powerpoint/2010/main" val="21694156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To add a server,</a:t>
            </a:r>
            <a:r>
              <a:rPr lang="en-GB" baseline="0" dirty="0" smtClean="0"/>
              <a:t> they had to download and run a SQL script to add a DDL Trigger to their SQL Server.  People dropped out here too.</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49</a:t>
            </a:fld>
            <a:endParaRPr lang="en-GB" dirty="0"/>
          </a:p>
        </p:txBody>
      </p:sp>
    </p:spTree>
    <p:extLst>
      <p:ext uri="{BB962C8B-B14F-4D97-AF65-F5344CB8AC3E}">
        <p14:creationId xmlns:p14="http://schemas.microsoft.com/office/powerpoint/2010/main" val="3817030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So why do we collect feedback from users in the first place?</a:t>
            </a:r>
          </a:p>
          <a:p>
            <a:pPr marL="171450" indent="-171450">
              <a:buFont typeface="Arial" panose="020B0604020202020204" pitchFamily="34" charset="0"/>
              <a:buChar char="•"/>
            </a:pPr>
            <a:r>
              <a:rPr lang="en-US" dirty="0" smtClean="0"/>
              <a:t>The</a:t>
            </a:r>
            <a:r>
              <a:rPr lang="en-US" baseline="0" dirty="0" smtClean="0"/>
              <a:t> answer is that it’s a very important part of achieving the holy grail: product/market fit.</a:t>
            </a:r>
          </a:p>
          <a:p>
            <a:pPr marL="171450" indent="-171450">
              <a:buFont typeface="Arial" panose="020B0604020202020204" pitchFamily="34" charset="0"/>
              <a:buChar char="•"/>
            </a:pPr>
            <a:r>
              <a:rPr lang="en-US" baseline="0" dirty="0" smtClean="0"/>
              <a:t>On this slide we have a market, and one of the people in that market, the dude in orange with his hand up, has asked to participate in our beta.</a:t>
            </a:r>
          </a:p>
          <a:p>
            <a:pPr marL="171450" indent="-171450">
              <a:buFont typeface="Arial" panose="020B0604020202020204" pitchFamily="34" charset="0"/>
              <a:buChar char="•"/>
            </a:pPr>
            <a:r>
              <a:rPr lang="en-US" baseline="0" dirty="0" smtClean="0"/>
              <a:t>The hope is that by listening to the feedback from the dude in orange, we can build a better product, not just for them, but for everyone else in the market that they’re representative of.</a:t>
            </a:r>
          </a:p>
          <a:p>
            <a:pPr marL="171450" indent="-171450">
              <a:buFont typeface="Arial" panose="020B0604020202020204" pitchFamily="34" charset="0"/>
              <a:buChar char="•"/>
            </a:pPr>
            <a:r>
              <a:rPr lang="en-US" baseline="0" dirty="0" smtClean="0"/>
              <a:t>And with that better product, we hope to make more money, and that’s good, because I like getting paid ;)</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strike="dblStrike" baseline="0" dirty="0" smtClean="0"/>
              <a:t>There is the difficultly of extrapolating from an early adopter to everyone though…</a:t>
            </a:r>
            <a:endParaRPr lang="en-GB" strike="dblStrike" baseline="0"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5</a:t>
            </a:fld>
            <a:endParaRPr lang="en-GB" dirty="0"/>
          </a:p>
        </p:txBody>
      </p:sp>
    </p:spTree>
    <p:extLst>
      <p:ext uri="{BB962C8B-B14F-4D97-AF65-F5344CB8AC3E}">
        <p14:creationId xmlns:p14="http://schemas.microsoft.com/office/powerpoint/2010/main" val="42085918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They also</a:t>
            </a:r>
            <a:r>
              <a:rPr lang="en-GB" baseline="0" dirty="0" smtClean="0"/>
              <a:t> got confused about what the difference between the display name and the server address was.</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50</a:t>
            </a:fld>
            <a:endParaRPr lang="en-GB" dirty="0"/>
          </a:p>
        </p:txBody>
      </p:sp>
    </p:spTree>
    <p:extLst>
      <p:ext uri="{BB962C8B-B14F-4D97-AF65-F5344CB8AC3E}">
        <p14:creationId xmlns:p14="http://schemas.microsoft.com/office/powerpoint/2010/main" val="29162681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Now we</a:t>
            </a:r>
            <a:r>
              <a:rPr lang="en-GB" baseline="0" dirty="0" smtClean="0"/>
              <a:t> can add the database that we want to monitor the schema of.</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51</a:t>
            </a:fld>
            <a:endParaRPr lang="en-GB" dirty="0"/>
          </a:p>
        </p:txBody>
      </p:sp>
    </p:spTree>
    <p:extLst>
      <p:ext uri="{BB962C8B-B14F-4D97-AF65-F5344CB8AC3E}">
        <p14:creationId xmlns:p14="http://schemas.microsoft.com/office/powerpoint/2010/main" val="674398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And typing</a:t>
            </a:r>
            <a:r>
              <a:rPr lang="en-GB" baseline="0" dirty="0" smtClean="0"/>
              <a:t> in the database name was tricky for some.  We saw support issues where people had made typos, and because of our lack of validation, the experience sucked.</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52</a:t>
            </a:fld>
            <a:endParaRPr lang="en-GB" dirty="0"/>
          </a:p>
        </p:txBody>
      </p:sp>
    </p:spTree>
    <p:extLst>
      <p:ext uri="{BB962C8B-B14F-4D97-AF65-F5344CB8AC3E}">
        <p14:creationId xmlns:p14="http://schemas.microsoft.com/office/powerpoint/2010/main" val="35863895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And after all that.  There’s your reward.</a:t>
            </a:r>
            <a:r>
              <a:rPr lang="en-GB" baseline="0" dirty="0" smtClean="0"/>
              <a:t>  Database number 1 on the dashboard.  Imagine going through all those pages again to add a second database!</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54</a:t>
            </a:fld>
            <a:endParaRPr lang="en-GB" dirty="0"/>
          </a:p>
        </p:txBody>
      </p:sp>
    </p:spTree>
    <p:extLst>
      <p:ext uri="{BB962C8B-B14F-4D97-AF65-F5344CB8AC3E}">
        <p14:creationId xmlns:p14="http://schemas.microsoft.com/office/powerpoint/2010/main" val="20200518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So, here’s the changes we made…  Firstly, we renamed the product,</a:t>
            </a:r>
            <a:r>
              <a:rPr lang="en-GB" baseline="0" dirty="0" smtClean="0"/>
              <a:t> instead of being called “SQL Lighthouse”, instead, we called it “DLM Dashboard”.</a:t>
            </a:r>
          </a:p>
          <a:p>
            <a:pPr marL="171450" indent="-171450">
              <a:buFont typeface="Arial" panose="020B0604020202020204" pitchFamily="34" charset="0"/>
              <a:buChar char="•"/>
            </a:pPr>
            <a:r>
              <a:rPr lang="en-GB" baseline="0" dirty="0" smtClean="0"/>
              <a:t>Our hope was that this rename would help make the value proposition a bit clearer and better explain how this product was related to other Redgate products – that the product is designed to monitor the whole pipeline of the DLM process.</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55</a:t>
            </a:fld>
            <a:endParaRPr lang="en-GB" dirty="0"/>
          </a:p>
        </p:txBody>
      </p:sp>
    </p:spTree>
    <p:extLst>
      <p:ext uri="{BB962C8B-B14F-4D97-AF65-F5344CB8AC3E}">
        <p14:creationId xmlns:p14="http://schemas.microsoft.com/office/powerpoint/2010/main" val="2015103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aseline="0" dirty="0" smtClean="0"/>
              <a:t>Next up, we removed projects and environments completely.</a:t>
            </a:r>
          </a:p>
          <a:p>
            <a:pPr marL="171450" indent="-171450">
              <a:buFont typeface="Arial" panose="020B0604020202020204" pitchFamily="34" charset="0"/>
              <a:buChar char="•"/>
            </a:pPr>
            <a:r>
              <a:rPr lang="en-GB" baseline="0" dirty="0" smtClean="0"/>
              <a:t>So the configuration page starts with adding a server, just like people expected.</a:t>
            </a:r>
          </a:p>
          <a:p>
            <a:pPr marL="171450" indent="-171450">
              <a:buFont typeface="Arial" panose="020B0604020202020204" pitchFamily="34" charset="0"/>
              <a:buChar char="•"/>
            </a:pPr>
            <a:r>
              <a:rPr lang="en-GB" baseline="0" dirty="0" smtClean="0"/>
              <a:t>Projects and environments just didn’t gel with how some users wanted to configure the product, so they had to go.</a:t>
            </a:r>
          </a:p>
          <a:p>
            <a:pPr marL="171450" indent="-171450">
              <a:buFont typeface="Arial" panose="020B0604020202020204" pitchFamily="34" charset="0"/>
              <a:buChar char="•"/>
            </a:pPr>
            <a:r>
              <a:rPr lang="en-GB" baseline="0" dirty="0" smtClean="0"/>
              <a:t>However, we added them for a reason – they made showing the pipeline of dev, test, staging, and production possible.  So removing them, obviously means that we couldn’t do that anymore.  As we’ll see in a few minutes, we found a much nicer way of adding them back in.  A way that our users could actually understand and use.</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56</a:t>
            </a:fld>
            <a:endParaRPr lang="en-GB" dirty="0"/>
          </a:p>
        </p:txBody>
      </p:sp>
    </p:spTree>
    <p:extLst>
      <p:ext uri="{BB962C8B-B14F-4D97-AF65-F5344CB8AC3E}">
        <p14:creationId xmlns:p14="http://schemas.microsoft.com/office/powerpoint/2010/main" val="13200647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We got rid of display</a:t>
            </a:r>
            <a:r>
              <a:rPr lang="en-GB" baseline="0" dirty="0" smtClean="0"/>
              <a:t> name, because it was confusing, now we just show its address everywhere instead.</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57</a:t>
            </a:fld>
            <a:endParaRPr lang="en-GB" dirty="0"/>
          </a:p>
        </p:txBody>
      </p:sp>
    </p:spTree>
    <p:extLst>
      <p:ext uri="{BB962C8B-B14F-4D97-AF65-F5344CB8AC3E}">
        <p14:creationId xmlns:p14="http://schemas.microsoft.com/office/powerpoint/2010/main" val="29974417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Rather</a:t>
            </a:r>
            <a:r>
              <a:rPr lang="en-GB" baseline="0" dirty="0" smtClean="0"/>
              <a:t> than having the user download and run the SQL to install the DDL Trigger themselves, we do it within the tool.  This reduced people dropping out at this stage.</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59</a:t>
            </a:fld>
            <a:endParaRPr lang="en-GB" dirty="0"/>
          </a:p>
        </p:txBody>
      </p:sp>
    </p:spTree>
    <p:extLst>
      <p:ext uri="{BB962C8B-B14F-4D97-AF65-F5344CB8AC3E}">
        <p14:creationId xmlns:p14="http://schemas.microsoft.com/office/powerpoint/2010/main" val="3730960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And we added a drop-down of the databases on the server.</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63</a:t>
            </a:fld>
            <a:endParaRPr lang="en-GB" dirty="0"/>
          </a:p>
        </p:txBody>
      </p:sp>
    </p:spTree>
    <p:extLst>
      <p:ext uri="{BB962C8B-B14F-4D97-AF65-F5344CB8AC3E}">
        <p14:creationId xmlns:p14="http://schemas.microsoft.com/office/powerpoint/2010/main" val="32908491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Because by</a:t>
            </a:r>
            <a:r>
              <a:rPr lang="en-GB" baseline="0" dirty="0" smtClean="0"/>
              <a:t> choosing from this drop-down, it eliminated typos.</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64</a:t>
            </a:fld>
            <a:endParaRPr lang="en-GB" dirty="0"/>
          </a:p>
        </p:txBody>
      </p:sp>
    </p:spTree>
    <p:extLst>
      <p:ext uri="{BB962C8B-B14F-4D97-AF65-F5344CB8AC3E}">
        <p14:creationId xmlns:p14="http://schemas.microsoft.com/office/powerpoint/2010/main" val="2229058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Today’s talk is abou</a:t>
            </a:r>
            <a:r>
              <a:rPr lang="en-GB" baseline="0" dirty="0" smtClean="0"/>
              <a:t>t feedback: how to collect feedback, how to use that feedback, etc…</a:t>
            </a:r>
          </a:p>
          <a:p>
            <a:pPr marL="171450" indent="-171450">
              <a:buFont typeface="Arial" panose="020B0604020202020204" pitchFamily="34" charset="0"/>
              <a:buChar char="•"/>
            </a:pPr>
            <a:r>
              <a:rPr lang="en-GB" baseline="0" dirty="0" smtClean="0"/>
              <a:t>It’s NOT about how to get users in the first place.</a:t>
            </a:r>
          </a:p>
          <a:p>
            <a:pPr marL="171450" indent="-171450">
              <a:buFont typeface="Arial" panose="020B0604020202020204" pitchFamily="34" charset="0"/>
              <a:buChar char="•"/>
            </a:pPr>
            <a:r>
              <a:rPr lang="en-GB" baseline="0" dirty="0" smtClean="0"/>
              <a:t>But that is a necessary pre-requisite – you obviously need to find people who’ll give you the feedback – I just won’t be going into any marketing aspects in this talk.</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6</a:t>
            </a:fld>
            <a:endParaRPr lang="en-GB" dirty="0"/>
          </a:p>
        </p:txBody>
      </p:sp>
    </p:spTree>
    <p:extLst>
      <p:ext uri="{BB962C8B-B14F-4D97-AF65-F5344CB8AC3E}">
        <p14:creationId xmlns:p14="http://schemas.microsoft.com/office/powerpoint/2010/main" val="16384171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And so it got much</a:t>
            </a:r>
            <a:r>
              <a:rPr lang="en-GB" baseline="0" dirty="0" smtClean="0"/>
              <a:t> simpler to add a database.  We saw increased conversion, fewer support requests, good stuff!</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65</a:t>
            </a:fld>
            <a:endParaRPr lang="en-GB" dirty="0"/>
          </a:p>
        </p:txBody>
      </p:sp>
    </p:spTree>
    <p:extLst>
      <p:ext uri="{BB962C8B-B14F-4D97-AF65-F5344CB8AC3E}">
        <p14:creationId xmlns:p14="http://schemas.microsoft.com/office/powerpoint/2010/main" val="42643295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Now let’s talk about how we added back projects and environments, but in a way that our users could understand and use.</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66</a:t>
            </a:fld>
            <a:endParaRPr lang="en-GB" dirty="0"/>
          </a:p>
        </p:txBody>
      </p:sp>
    </p:spTree>
    <p:extLst>
      <p:ext uri="{BB962C8B-B14F-4D97-AF65-F5344CB8AC3E}">
        <p14:creationId xmlns:p14="http://schemas.microsoft.com/office/powerpoint/2010/main" val="36220708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So this is the</a:t>
            </a:r>
            <a:r>
              <a:rPr lang="en-GB" baseline="0" dirty="0" smtClean="0"/>
              <a:t> screenshot of what it looked like after we removed projects and environments.</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67</a:t>
            </a:fld>
            <a:endParaRPr lang="en-GB" dirty="0"/>
          </a:p>
        </p:txBody>
      </p:sp>
    </p:spTree>
    <p:extLst>
      <p:ext uri="{BB962C8B-B14F-4D97-AF65-F5344CB8AC3E}">
        <p14:creationId xmlns:p14="http://schemas.microsoft.com/office/powerpoint/2010/main" val="8117466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And here it is with environments</a:t>
            </a:r>
            <a:r>
              <a:rPr lang="en-GB" baseline="0" dirty="0" smtClean="0"/>
              <a:t> added back in.</a:t>
            </a:r>
            <a:endParaRPr lang="en-GB" dirty="0" smtClean="0"/>
          </a:p>
          <a:p>
            <a:pPr marL="171450" indent="-171450">
              <a:buFont typeface="Arial" panose="020B0604020202020204" pitchFamily="34" charset="0"/>
              <a:buChar char="•"/>
            </a:pPr>
            <a:r>
              <a:rPr lang="en-GB" dirty="0" smtClean="0"/>
              <a:t>Let’s zoom</a:t>
            </a:r>
            <a:r>
              <a:rPr lang="en-GB" baseline="0" dirty="0" smtClean="0"/>
              <a:t> in a bit.</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68</a:t>
            </a:fld>
            <a:endParaRPr lang="en-GB" dirty="0"/>
          </a:p>
        </p:txBody>
      </p:sp>
    </p:spTree>
    <p:extLst>
      <p:ext uri="{BB962C8B-B14F-4D97-AF65-F5344CB8AC3E}">
        <p14:creationId xmlns:p14="http://schemas.microsoft.com/office/powerpoint/2010/main" val="6328276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Rather</a:t>
            </a:r>
            <a:r>
              <a:rPr lang="en-GB" baseline="0" dirty="0" smtClean="0"/>
              <a:t> than having environments as part of the configuration process, we added the ability to configure them inline after the configuration was complete.</a:t>
            </a:r>
          </a:p>
          <a:p>
            <a:pPr marL="171450" indent="-171450">
              <a:buFont typeface="Arial" panose="020B0604020202020204" pitchFamily="34" charset="0"/>
              <a:buChar char="•"/>
            </a:pPr>
            <a:r>
              <a:rPr lang="en-GB" baseline="0" dirty="0" smtClean="0"/>
              <a:t>We also provided a set of built-in environments, like Development, Testing, Staging, Production, etc… and the reason why was to make the process simpler, because they user could choose the environment from a drop-down, rather than having to type a name in.</a:t>
            </a:r>
          </a:p>
          <a:p>
            <a:pPr marL="171450" indent="-171450">
              <a:buFont typeface="Arial" panose="020B0604020202020204" pitchFamily="34" charset="0"/>
              <a:buChar char="•"/>
            </a:pPr>
            <a:r>
              <a:rPr lang="en-GB" baseline="0" dirty="0" smtClean="0"/>
              <a:t>And finally, we added that “Is this Development?” link.  We used machine learning to guess what environment the database is in, using its name, characteristics of the SQL Server such as its uptime, amount of RAM, etc…  We chose to use machine learning to make it feel less like setup – if you remember, we took environments out because they put too much of a burden on our users during setup – too much of a burden that some users dropped out of the funnel there – our hope was that it would get it right enough of the time that the user wouldn’t feel like they were doing any setup, and that would make things feel easier.</a:t>
            </a:r>
          </a:p>
          <a:p>
            <a:pPr marL="171450" indent="-171450">
              <a:buFont typeface="Arial" panose="020B0604020202020204" pitchFamily="34" charset="0"/>
              <a:buChar char="•"/>
            </a:pPr>
            <a:r>
              <a:rPr lang="en-GB" baseline="0" dirty="0" smtClean="0"/>
              <a:t>You can either click the name, or if the machine learning got it wrong, you can also select the environment from the drop-down.</a:t>
            </a:r>
            <a:endParaRPr lang="en-GB" dirty="0" smtClean="0"/>
          </a:p>
        </p:txBody>
      </p:sp>
      <p:sp>
        <p:nvSpPr>
          <p:cNvPr id="4" name="Slide Number Placeholder 3"/>
          <p:cNvSpPr>
            <a:spLocks noGrp="1"/>
          </p:cNvSpPr>
          <p:nvPr>
            <p:ph type="sldNum" sz="quarter" idx="10"/>
          </p:nvPr>
        </p:nvSpPr>
        <p:spPr/>
        <p:txBody>
          <a:bodyPr/>
          <a:lstStyle/>
          <a:p>
            <a:fld id="{0801B24B-9765-4E48-83E8-FC588AC4863B}" type="slidenum">
              <a:rPr lang="en-GB" smtClean="0"/>
              <a:pPr/>
              <a:t>69</a:t>
            </a:fld>
            <a:endParaRPr lang="en-GB" dirty="0"/>
          </a:p>
        </p:txBody>
      </p:sp>
    </p:spTree>
    <p:extLst>
      <p:ext uri="{BB962C8B-B14F-4D97-AF65-F5344CB8AC3E}">
        <p14:creationId xmlns:p14="http://schemas.microsoft.com/office/powerpoint/2010/main" val="36682948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Once you’ve chosen, the environment is shown</a:t>
            </a:r>
            <a:r>
              <a:rPr lang="en-GB" baseline="0" dirty="0" smtClean="0"/>
              <a:t> neatly inline like this.</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70</a:t>
            </a:fld>
            <a:endParaRPr lang="en-GB" dirty="0"/>
          </a:p>
        </p:txBody>
      </p:sp>
    </p:spTree>
    <p:extLst>
      <p:ext uri="{BB962C8B-B14F-4D97-AF65-F5344CB8AC3E}">
        <p14:creationId xmlns:p14="http://schemas.microsoft.com/office/powerpoint/2010/main" val="1401989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Because we were using machine</a:t>
            </a:r>
            <a:r>
              <a:rPr lang="en-GB" baseline="0" dirty="0" smtClean="0"/>
              <a:t> learning, we wanted to get some feedback about how it was performing to see if we needed to tweak the algorithm or rip it out entirely.  We used Google Analytics as our collection mechanism and this was the results.</a:t>
            </a:r>
          </a:p>
          <a:p>
            <a:pPr marL="171450" indent="-171450">
              <a:buFont typeface="Arial" panose="020B0604020202020204" pitchFamily="34" charset="0"/>
              <a:buChar char="•"/>
            </a:pPr>
            <a:r>
              <a:rPr lang="en-GB" baseline="0" dirty="0" smtClean="0"/>
              <a:t>As you can see, it’s good but it’s not great – it’s only getting it right about 60% of the time, but we thought using machine learning was kinda cute, and at least it’s doing better than 50% so we left the machine learning feature in the product </a:t>
            </a:r>
            <a:r>
              <a:rPr lang="en-GB" baseline="0" dirty="0" smtClean="0">
                <a:sym typeface="Wingdings" panose="05000000000000000000" pitchFamily="2" charset="2"/>
              </a:rPr>
              <a:t></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71</a:t>
            </a:fld>
            <a:endParaRPr lang="en-GB" dirty="0"/>
          </a:p>
        </p:txBody>
      </p:sp>
    </p:spTree>
    <p:extLst>
      <p:ext uri="{BB962C8B-B14F-4D97-AF65-F5344CB8AC3E}">
        <p14:creationId xmlns:p14="http://schemas.microsoft.com/office/powerpoint/2010/main" val="33698242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And this is how we added projects back in, only this</a:t>
            </a:r>
            <a:r>
              <a:rPr lang="en-GB" baseline="0" dirty="0" smtClean="0"/>
              <a:t> time round we called them pipelines.</a:t>
            </a:r>
          </a:p>
          <a:p>
            <a:pPr marL="171450" indent="-171450">
              <a:buFont typeface="Arial" panose="020B0604020202020204" pitchFamily="34" charset="0"/>
              <a:buChar char="•"/>
            </a:pPr>
            <a:r>
              <a:rPr lang="en-GB" baseline="0" dirty="0" smtClean="0"/>
              <a:t>We did this by adding a new view and we also switched all of our users to that view.  They could still get back to the old view in that ”Group Databases By” drop-down.</a:t>
            </a:r>
          </a:p>
          <a:p>
            <a:pPr marL="171450" indent="-171450">
              <a:buFont typeface="Arial" panose="020B0604020202020204" pitchFamily="34" charset="0"/>
              <a:buChar char="•"/>
            </a:pPr>
            <a:r>
              <a:rPr lang="en-GB" baseline="0" dirty="0" smtClean="0"/>
              <a:t>We used machine learning to automatically group together databases that had a similar schema into the same pipeline.</a:t>
            </a:r>
          </a:p>
          <a:p>
            <a:pPr marL="171450" indent="-171450">
              <a:buFont typeface="Arial" panose="020B0604020202020204" pitchFamily="34" charset="0"/>
              <a:buChar char="•"/>
            </a:pPr>
            <a:r>
              <a:rPr lang="en-GB" baseline="0" dirty="0" smtClean="0"/>
              <a:t>We added an in-product survey to collect feedback on how that machine learning did.</a:t>
            </a:r>
          </a:p>
          <a:p>
            <a:pPr marL="171450" indent="-171450">
              <a:buFont typeface="Arial" panose="020B0604020202020204" pitchFamily="34" charset="0"/>
              <a:buChar char="•"/>
            </a:pPr>
            <a:r>
              <a:rPr lang="en-GB" baseline="0" dirty="0" smtClean="0"/>
              <a:t>It stayed on the screen nagging the user to fill it in, until the clicked either “Yes”, “Almost” or “No”.</a:t>
            </a:r>
          </a:p>
          <a:p>
            <a:pPr marL="171450" indent="-171450">
              <a:buFont typeface="Arial" panose="020B0604020202020204" pitchFamily="34" charset="0"/>
              <a:buChar char="•"/>
            </a:pPr>
            <a:r>
              <a:rPr lang="en-GB" baseline="0" dirty="0" smtClean="0"/>
              <a:t>If the user clicked “Almost” or “No” then we took them to a full SurveyMonkey survey and asked them how we could improve, and if we could follow up with them about making it better.</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72</a:t>
            </a:fld>
            <a:endParaRPr lang="en-GB" dirty="0"/>
          </a:p>
        </p:txBody>
      </p:sp>
    </p:spTree>
    <p:extLst>
      <p:ext uri="{BB962C8B-B14F-4D97-AF65-F5344CB8AC3E}">
        <p14:creationId xmlns:p14="http://schemas.microsoft.com/office/powerpoint/2010/main" val="25665856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These are the results of</a:t>
            </a:r>
            <a:r>
              <a:rPr lang="en-GB" baseline="0" dirty="0" smtClean="0"/>
              <a:t> how many people clicked “Yes”, “Almost”, and “No”.</a:t>
            </a:r>
          </a:p>
          <a:p>
            <a:pPr marL="171450" indent="-171450">
              <a:buFont typeface="Arial" panose="020B0604020202020204" pitchFamily="34" charset="0"/>
              <a:buChar char="•"/>
            </a:pPr>
            <a:r>
              <a:rPr lang="en-GB" baseline="0" dirty="0" smtClean="0"/>
              <a:t>And they had to click one of them, because the question didn’t go away until they did.</a:t>
            </a:r>
          </a:p>
          <a:p>
            <a:pPr marL="171450" indent="-171450">
              <a:buFont typeface="Arial" panose="020B0604020202020204" pitchFamily="34" charset="0"/>
              <a:buChar char="•"/>
            </a:pPr>
            <a:r>
              <a:rPr lang="en-GB" baseline="0" dirty="0" smtClean="0"/>
              <a:t>We did really well, about 60% said “Yes”, and about 20% said “Almost”, and finally about 20% said “No”.</a:t>
            </a:r>
          </a:p>
        </p:txBody>
      </p:sp>
      <p:sp>
        <p:nvSpPr>
          <p:cNvPr id="4" name="Slide Number Placeholder 3"/>
          <p:cNvSpPr>
            <a:spLocks noGrp="1"/>
          </p:cNvSpPr>
          <p:nvPr>
            <p:ph type="sldNum" sz="quarter" idx="10"/>
          </p:nvPr>
        </p:nvSpPr>
        <p:spPr/>
        <p:txBody>
          <a:bodyPr/>
          <a:lstStyle/>
          <a:p>
            <a:fld id="{0801B24B-9765-4E48-83E8-FC588AC4863B}" type="slidenum">
              <a:rPr lang="en-GB" smtClean="0"/>
              <a:pPr/>
              <a:t>73</a:t>
            </a:fld>
            <a:endParaRPr lang="en-GB" dirty="0"/>
          </a:p>
        </p:txBody>
      </p:sp>
    </p:spTree>
    <p:extLst>
      <p:ext uri="{BB962C8B-B14F-4D97-AF65-F5344CB8AC3E}">
        <p14:creationId xmlns:p14="http://schemas.microsoft.com/office/powerpoint/2010/main" val="2324669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Of the people who were taken to the survey, very few actually filled it</a:t>
            </a:r>
            <a:r>
              <a:rPr lang="en-GB" baseline="0" dirty="0" smtClean="0"/>
              <a:t> in, which is a shame, but it gave us a lesson on the best way to collect feedback.</a:t>
            </a:r>
          </a:p>
          <a:p>
            <a:pPr marL="171450" indent="-171450">
              <a:buFont typeface="Arial" panose="020B0604020202020204" pitchFamily="34" charset="0"/>
              <a:buChar char="•"/>
            </a:pPr>
            <a:r>
              <a:rPr lang="en-GB" baseline="0" dirty="0" smtClean="0"/>
              <a:t>In-product surveys, like the “Yes”, “Almost”, and “No”, which are really easy to respond to, people did, but surveys outside the app, they were way less likely to fill those in.</a:t>
            </a:r>
          </a:p>
          <a:p>
            <a:pPr marL="171450" indent="-171450">
              <a:buFont typeface="Arial" panose="020B0604020202020204" pitchFamily="34" charset="0"/>
              <a:buChar char="•"/>
            </a:pPr>
            <a:r>
              <a:rPr lang="en-GB" baseline="0" dirty="0" smtClean="0"/>
              <a:t>So in the future, we put all of our surveys in the app itself.  They were designed to feel seamless and were just 1 question, and we got really </a:t>
            </a:r>
            <a:r>
              <a:rPr lang="en-GB" i="1" baseline="0" dirty="0" smtClean="0"/>
              <a:t>really</a:t>
            </a:r>
            <a:r>
              <a:rPr lang="en-GB" baseline="0" dirty="0" smtClean="0"/>
              <a:t> good response rates.</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74</a:t>
            </a:fld>
            <a:endParaRPr lang="en-GB" dirty="0"/>
          </a:p>
        </p:txBody>
      </p:sp>
    </p:spTree>
    <p:extLst>
      <p:ext uri="{BB962C8B-B14F-4D97-AF65-F5344CB8AC3E}">
        <p14:creationId xmlns:p14="http://schemas.microsoft.com/office/powerpoint/2010/main" val="1756427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We</a:t>
            </a:r>
            <a:r>
              <a:rPr lang="en-GB" baseline="0" dirty="0" smtClean="0"/>
              <a:t> had some awesome marketing people, and over the course of the project I’m going to be talking about today, they got 15,447 people to download it and give us their email address.</a:t>
            </a:r>
          </a:p>
          <a:p>
            <a:pPr marL="171450" indent="-171450">
              <a:buFont typeface="Arial" panose="020B0604020202020204" pitchFamily="34" charset="0"/>
              <a:buChar char="•"/>
            </a:pPr>
            <a:r>
              <a:rPr lang="en-GB" baseline="0" dirty="0" smtClean="0"/>
              <a:t>This was awesome, because it meant we had a lot of people using the product, but, also, because we had their email address, it also meant that we had a lot of people to talk to.</a:t>
            </a:r>
          </a:p>
          <a:p>
            <a:pPr marL="171450" indent="-171450">
              <a:buFont typeface="Arial" panose="020B0604020202020204" pitchFamily="34" charset="0"/>
              <a:buChar char="•"/>
            </a:pPr>
            <a:r>
              <a:rPr lang="en-GB" baseline="0" dirty="0" smtClean="0"/>
              <a:t>So, to cut a long story short, you need an awesome marketing person.</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7</a:t>
            </a:fld>
            <a:endParaRPr lang="en-GB" dirty="0"/>
          </a:p>
        </p:txBody>
      </p:sp>
    </p:spTree>
    <p:extLst>
      <p:ext uri="{BB962C8B-B14F-4D97-AF65-F5344CB8AC3E}">
        <p14:creationId xmlns:p14="http://schemas.microsoft.com/office/powerpoint/2010/main" val="40372563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aseline="0" dirty="0" smtClean="0"/>
              <a:t>The main bit of feedback in those survey responses was around the need to override the machine learning when it got it wrong, so, that’s what we built.</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75</a:t>
            </a:fld>
            <a:endParaRPr lang="en-GB" dirty="0"/>
          </a:p>
        </p:txBody>
      </p:sp>
    </p:spTree>
    <p:extLst>
      <p:ext uri="{BB962C8B-B14F-4D97-AF65-F5344CB8AC3E}">
        <p14:creationId xmlns:p14="http://schemas.microsoft.com/office/powerpoint/2010/main" val="38955862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Here’s what it looked like before we added the manual override.</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76</a:t>
            </a:fld>
            <a:endParaRPr lang="en-GB" dirty="0"/>
          </a:p>
        </p:txBody>
      </p:sp>
    </p:spTree>
    <p:extLst>
      <p:ext uri="{BB962C8B-B14F-4D97-AF65-F5344CB8AC3E}">
        <p14:creationId xmlns:p14="http://schemas.microsoft.com/office/powerpoint/2010/main" val="13964703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And here’s after.  There’s this small icon</a:t>
            </a:r>
            <a:r>
              <a:rPr lang="en-GB" baseline="0" dirty="0" smtClean="0"/>
              <a:t> here, and when you click it, you get…</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77</a:t>
            </a:fld>
            <a:endParaRPr lang="en-GB" dirty="0"/>
          </a:p>
        </p:txBody>
      </p:sp>
    </p:spTree>
    <p:extLst>
      <p:ext uri="{BB962C8B-B14F-4D97-AF65-F5344CB8AC3E}">
        <p14:creationId xmlns:p14="http://schemas.microsoft.com/office/powerpoint/2010/main" val="41142445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 dropdown, where you can move a database to a different pipeline or create a new one.</a:t>
            </a:r>
          </a:p>
          <a:p>
            <a:pPr marL="171450" indent="-171450">
              <a:buFont typeface="Arial" panose="020B0604020202020204" pitchFamily="34" charset="0"/>
              <a:buChar char="•"/>
            </a:pPr>
            <a:r>
              <a:rPr lang="en-GB" dirty="0" smtClean="0"/>
              <a:t>So,</a:t>
            </a:r>
            <a:r>
              <a:rPr lang="en-GB" baseline="0" dirty="0" smtClean="0"/>
              <a:t> in conclusion, </a:t>
            </a:r>
            <a:r>
              <a:rPr lang="en-GB" dirty="0" smtClean="0"/>
              <a:t>now let’s think about the 2 groups of users we’ve</a:t>
            </a:r>
            <a:r>
              <a:rPr lang="en-GB" baseline="0" dirty="0" smtClean="0"/>
              <a:t> designed this for:</a:t>
            </a:r>
          </a:p>
          <a:p>
            <a:pPr marL="628650" lvl="1" indent="-171450">
              <a:buFont typeface="Arial" panose="020B0604020202020204" pitchFamily="34" charset="0"/>
              <a:buChar char="•"/>
            </a:pPr>
            <a:r>
              <a:rPr lang="en-GB" dirty="0" smtClean="0"/>
              <a:t>The first group, who want the whole pipeline</a:t>
            </a:r>
            <a:r>
              <a:rPr lang="en-GB" baseline="0" dirty="0" smtClean="0"/>
              <a:t> thing, it’s much easier for them than with projects – with all the machine learning they’ll have this set up faster than they would have managed to do when they were entering all the projects and environments details in the configuration process</a:t>
            </a:r>
          </a:p>
          <a:p>
            <a:pPr marL="628650" lvl="1" indent="-171450">
              <a:buFont typeface="Arial" panose="020B0604020202020204" pitchFamily="34" charset="0"/>
              <a:buChar char="•"/>
            </a:pPr>
            <a:r>
              <a:rPr lang="en-GB" baseline="0" dirty="0" smtClean="0"/>
              <a:t>The second group, who don’t want the whole pipeline thing, it’s much easier for them now too.  They can either just have 1 database on a pipeline, or they can use the drop-down to move to a view more suited for their needs.  The configuration process isn’t bloated asking them questions about projects </a:t>
            </a:r>
            <a:r>
              <a:rPr lang="en-GB" baseline="0" smtClean="0"/>
              <a:t>and environments that they </a:t>
            </a:r>
            <a:r>
              <a:rPr lang="en-GB" baseline="0" dirty="0" smtClean="0"/>
              <a:t>don’t care about.</a:t>
            </a:r>
            <a:endParaRPr lang="en-GB" dirty="0" smtClean="0"/>
          </a:p>
        </p:txBody>
      </p:sp>
      <p:sp>
        <p:nvSpPr>
          <p:cNvPr id="4" name="Slide Number Placeholder 3"/>
          <p:cNvSpPr>
            <a:spLocks noGrp="1"/>
          </p:cNvSpPr>
          <p:nvPr>
            <p:ph type="sldNum" sz="quarter" idx="10"/>
          </p:nvPr>
        </p:nvSpPr>
        <p:spPr/>
        <p:txBody>
          <a:bodyPr/>
          <a:lstStyle/>
          <a:p>
            <a:fld id="{0801B24B-9765-4E48-83E8-FC588AC4863B}" type="slidenum">
              <a:rPr lang="en-GB" smtClean="0"/>
              <a:pPr/>
              <a:t>78</a:t>
            </a:fld>
            <a:endParaRPr lang="en-GB" dirty="0"/>
          </a:p>
        </p:txBody>
      </p:sp>
    </p:spTree>
    <p:extLst>
      <p:ext uri="{BB962C8B-B14F-4D97-AF65-F5344CB8AC3E}">
        <p14:creationId xmlns:p14="http://schemas.microsoft.com/office/powerpoint/2010/main" val="27658150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In the</a:t>
            </a:r>
            <a:r>
              <a:rPr lang="en-GB" baseline="0" dirty="0" smtClean="0"/>
              <a:t> last section of this talk I’m going to talk about scope.</a:t>
            </a:r>
          </a:p>
          <a:p>
            <a:pPr marL="171450" indent="-171450">
              <a:buFont typeface="Arial" panose="020B0604020202020204" pitchFamily="34" charset="0"/>
              <a:buChar char="•"/>
            </a:pPr>
            <a:r>
              <a:rPr lang="en-GB" baseline="0" dirty="0" smtClean="0"/>
              <a:t>The reason why aggressively controlling scope matters, is that if you’re not careful, you’ll build things that the users don’t need and don’t want.</a:t>
            </a:r>
          </a:p>
          <a:p>
            <a:pPr marL="171450" indent="-171450">
              <a:buFont typeface="Arial" panose="020B0604020202020204" pitchFamily="34" charset="0"/>
              <a:buChar char="•"/>
            </a:pPr>
            <a:r>
              <a:rPr lang="en-GB" baseline="0" dirty="0" smtClean="0"/>
              <a:t>That, is time wasted.</a:t>
            </a:r>
          </a:p>
          <a:p>
            <a:pPr marL="171450" indent="-171450">
              <a:buFont typeface="Arial" panose="020B0604020202020204" pitchFamily="34" charset="0"/>
              <a:buChar char="•"/>
            </a:pPr>
            <a:r>
              <a:rPr lang="en-GB" baseline="0" dirty="0" smtClean="0"/>
              <a:t>It’s time that could be better spent elsewhere.</a:t>
            </a:r>
          </a:p>
          <a:p>
            <a:pPr marL="171450" indent="-171450">
              <a:buFont typeface="Arial" panose="020B0604020202020204" pitchFamily="34" charset="0"/>
              <a:buChar char="•"/>
            </a:pPr>
            <a:r>
              <a:rPr lang="en-GB" baseline="0" dirty="0" smtClean="0"/>
              <a:t>Also, if a story is delayed from shipping because of gold plating and having bells and whistles attached, then because adding those things has delayed it from shipping, that’s delayed it getting into the hands of users, and it’s delayed the feedback from the users.</a:t>
            </a:r>
          </a:p>
          <a:p>
            <a:pPr marL="171450" indent="-171450">
              <a:buFont typeface="Arial" panose="020B0604020202020204" pitchFamily="34" charset="0"/>
              <a:buChar char="•"/>
            </a:pPr>
            <a:r>
              <a:rPr lang="en-GB" baseline="0" dirty="0" smtClean="0"/>
              <a:t>Perhaps the users don’t want a bell or a whistle, or perhaps, they do, but another story on the backlog is more important to them.</a:t>
            </a:r>
          </a:p>
          <a:p>
            <a:pPr marL="171450" indent="-171450">
              <a:buFont typeface="Arial" panose="020B0604020202020204" pitchFamily="34" charset="0"/>
              <a:buChar char="•"/>
            </a:pPr>
            <a:r>
              <a:rPr lang="en-GB" baseline="0" dirty="0" smtClean="0"/>
              <a:t>These are all the reasons why we aggressively managed scope.</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79</a:t>
            </a:fld>
            <a:endParaRPr lang="en-GB" dirty="0"/>
          </a:p>
        </p:txBody>
      </p:sp>
    </p:spTree>
    <p:extLst>
      <p:ext uri="{BB962C8B-B14F-4D97-AF65-F5344CB8AC3E}">
        <p14:creationId xmlns:p14="http://schemas.microsoft.com/office/powerpoint/2010/main" val="19701962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Here’s a</a:t>
            </a:r>
            <a:r>
              <a:rPr lang="en-GB" baseline="0" dirty="0" smtClean="0"/>
              <a:t> concrete </a:t>
            </a:r>
            <a:r>
              <a:rPr lang="en-GB" dirty="0" smtClean="0"/>
              <a:t>example of how we managed the </a:t>
            </a:r>
            <a:r>
              <a:rPr lang="en-GB" smtClean="0"/>
              <a:t>scope.</a:t>
            </a:r>
            <a:endParaRPr lang="en-GB" dirty="0" smtClean="0"/>
          </a:p>
          <a:p>
            <a:pPr marL="0" indent="0">
              <a:buFont typeface="Arial" panose="020B0604020202020204" pitchFamily="34" charset="0"/>
              <a:buNone/>
            </a:pPr>
            <a:endParaRPr lang="en-GB" dirty="0" smtClean="0"/>
          </a:p>
          <a:p>
            <a:pPr marL="171450" indent="-171450">
              <a:buFont typeface="Arial" panose="020B0604020202020204" pitchFamily="34" charset="0"/>
              <a:buChar char="•"/>
            </a:pPr>
            <a:r>
              <a:rPr lang="en-GB" dirty="0" smtClean="0"/>
              <a:t>http://uiwriting.tumblr.com/post/127166150889/improving-other-peoples-error-messages</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80</a:t>
            </a:fld>
            <a:endParaRPr lang="en-GB" dirty="0"/>
          </a:p>
        </p:txBody>
      </p:sp>
    </p:spTree>
    <p:extLst>
      <p:ext uri="{BB962C8B-B14F-4D97-AF65-F5344CB8AC3E}">
        <p14:creationId xmlns:p14="http://schemas.microsoft.com/office/powerpoint/2010/main" val="13743721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Get</a:t>
            </a:r>
            <a:r>
              <a:rPr lang="en-GB" baseline="0" dirty="0" smtClean="0"/>
              <a:t> everyone on the same page at the beginning of the story (avoids confusion &amp; re-work)</a:t>
            </a:r>
          </a:p>
          <a:p>
            <a:pPr marL="628650" lvl="1" indent="-171450">
              <a:buFont typeface="Arial" panose="020B0604020202020204" pitchFamily="34" charset="0"/>
              <a:buChar char="•"/>
            </a:pPr>
            <a:r>
              <a:rPr lang="en-GB" baseline="0" dirty="0" smtClean="0"/>
              <a:t>What’s in scope</a:t>
            </a:r>
          </a:p>
          <a:p>
            <a:pPr marL="628650" lvl="1" indent="-171450">
              <a:buFont typeface="Arial" panose="020B0604020202020204" pitchFamily="34" charset="0"/>
              <a:buChar char="•"/>
            </a:pPr>
            <a:r>
              <a:rPr lang="en-GB" baseline="0" dirty="0" smtClean="0"/>
              <a:t>What’s not</a:t>
            </a:r>
          </a:p>
          <a:p>
            <a:pPr marL="628650" lvl="1" indent="-171450">
              <a:buFont typeface="Arial" panose="020B0604020202020204" pitchFamily="34" charset="0"/>
              <a:buChar char="•"/>
            </a:pPr>
            <a:r>
              <a:rPr lang="en-GB" baseline="0" dirty="0" smtClean="0"/>
              <a:t>What will the UI look like</a:t>
            </a:r>
          </a:p>
          <a:p>
            <a:pPr marL="628650" lvl="1" indent="-171450">
              <a:buFont typeface="Arial" panose="020B0604020202020204" pitchFamily="34" charset="0"/>
              <a:buChar char="•"/>
            </a:pPr>
            <a:r>
              <a:rPr lang="en-GB" baseline="0" dirty="0" smtClean="0"/>
              <a:t>What are we going to store in the database</a:t>
            </a:r>
          </a:p>
        </p:txBody>
      </p:sp>
      <p:sp>
        <p:nvSpPr>
          <p:cNvPr id="4" name="Slide Number Placeholder 3"/>
          <p:cNvSpPr>
            <a:spLocks noGrp="1"/>
          </p:cNvSpPr>
          <p:nvPr>
            <p:ph type="sldNum" sz="quarter" idx="10"/>
          </p:nvPr>
        </p:nvSpPr>
        <p:spPr/>
        <p:txBody>
          <a:bodyPr/>
          <a:lstStyle/>
          <a:p>
            <a:fld id="{0801B24B-9765-4E48-83E8-FC588AC4863B}" type="slidenum">
              <a:rPr lang="en-GB" smtClean="0"/>
              <a:pPr/>
              <a:t>81</a:t>
            </a:fld>
            <a:endParaRPr lang="en-GB" dirty="0"/>
          </a:p>
        </p:txBody>
      </p:sp>
    </p:spTree>
    <p:extLst>
      <p:ext uri="{BB962C8B-B14F-4D97-AF65-F5344CB8AC3E}">
        <p14:creationId xmlns:p14="http://schemas.microsoft.com/office/powerpoint/2010/main" val="26967094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baseline="0" dirty="0" smtClean="0"/>
              <a:t>Split the stories, like we saw for email, closely related to what’s not in scope</a:t>
            </a:r>
            <a:endParaRPr lang="en-GB" dirty="0" smtClean="0"/>
          </a:p>
        </p:txBody>
      </p:sp>
      <p:sp>
        <p:nvSpPr>
          <p:cNvPr id="4" name="Slide Number Placeholder 3"/>
          <p:cNvSpPr>
            <a:spLocks noGrp="1"/>
          </p:cNvSpPr>
          <p:nvPr>
            <p:ph type="sldNum" sz="quarter" idx="10"/>
          </p:nvPr>
        </p:nvSpPr>
        <p:spPr/>
        <p:txBody>
          <a:bodyPr/>
          <a:lstStyle/>
          <a:p>
            <a:fld id="{0801B24B-9765-4E48-83E8-FC588AC4863B}" type="slidenum">
              <a:rPr lang="en-GB" smtClean="0"/>
              <a:pPr/>
              <a:t>82</a:t>
            </a:fld>
            <a:endParaRPr lang="en-GB" dirty="0"/>
          </a:p>
        </p:txBody>
      </p:sp>
    </p:spTree>
    <p:extLst>
      <p:ext uri="{BB962C8B-B14F-4D97-AF65-F5344CB8AC3E}">
        <p14:creationId xmlns:p14="http://schemas.microsoft.com/office/powerpoint/2010/main" val="10792587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When we broke down the story we MoSCoW’d the post-its, and we even</a:t>
            </a:r>
            <a:r>
              <a:rPr lang="en-GB" baseline="0" dirty="0" smtClean="0"/>
              <a:t> did MoSCoW for bugs that we found during the story too</a:t>
            </a:r>
          </a:p>
          <a:p>
            <a:pPr marL="171450" indent="-171450">
              <a:buFont typeface="Arial" panose="020B0604020202020204" pitchFamily="34" charset="0"/>
              <a:buChar char="•"/>
            </a:pPr>
            <a:r>
              <a:rPr lang="en-GB" baseline="0" dirty="0" smtClean="0"/>
              <a:t>Sometimes, e.g. with protecting users’ passwords, you have to just gold plate it, because that’s the Must</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83</a:t>
            </a:fld>
            <a:endParaRPr lang="en-GB" dirty="0"/>
          </a:p>
        </p:txBody>
      </p:sp>
    </p:spTree>
    <p:extLst>
      <p:ext uri="{BB962C8B-B14F-4D97-AF65-F5344CB8AC3E}">
        <p14:creationId xmlns:p14="http://schemas.microsoft.com/office/powerpoint/2010/main" val="18282508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84</a:t>
            </a:fld>
            <a:endParaRPr lang="en-GB" dirty="0"/>
          </a:p>
        </p:txBody>
      </p:sp>
    </p:spTree>
    <p:extLst>
      <p:ext uri="{BB962C8B-B14F-4D97-AF65-F5344CB8AC3E}">
        <p14:creationId xmlns:p14="http://schemas.microsoft.com/office/powerpoint/2010/main" val="476134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Right, let’s go!</a:t>
            </a:r>
          </a:p>
          <a:p>
            <a:pPr marL="171450" indent="-171450">
              <a:buFont typeface="Arial" panose="020B0604020202020204" pitchFamily="34" charset="0"/>
              <a:buChar char="•"/>
            </a:pPr>
            <a:r>
              <a:rPr lang="en-GB" dirty="0" smtClean="0"/>
              <a:t>This is how our</a:t>
            </a:r>
            <a:r>
              <a:rPr lang="en-GB" baseline="0" dirty="0" smtClean="0"/>
              <a:t> project started – a nice green field.</a:t>
            </a:r>
          </a:p>
          <a:p>
            <a:pPr marL="171450" indent="-171450">
              <a:buFont typeface="Arial" panose="020B0604020202020204" pitchFamily="34" charset="0"/>
              <a:buChar char="•"/>
            </a:pPr>
            <a:r>
              <a:rPr lang="en-GB" baseline="0" dirty="0" smtClean="0"/>
              <a:t>But don’t worry if you’re not working on a greenfield project – the ideas I’m going to be talking about today are also applicable to brownfield projects as well.</a:t>
            </a:r>
          </a:p>
          <a:p>
            <a:pPr marL="0" indent="0">
              <a:buFont typeface="Arial" panose="020B0604020202020204" pitchFamily="34" charset="0"/>
              <a:buNone/>
            </a:pPr>
            <a:endParaRPr lang="en-GB" baseline="0" dirty="0" smtClean="0"/>
          </a:p>
          <a:p>
            <a:pPr marL="171450" indent="-171450">
              <a:buFont typeface="Arial" panose="020B0604020202020204" pitchFamily="34" charset="0"/>
              <a:buChar char="•"/>
            </a:pPr>
            <a:r>
              <a:rPr lang="en-GB" dirty="0" smtClean="0"/>
              <a:t>https://twitter.com/cj_smithy/status/499240286279987200</a:t>
            </a:r>
          </a:p>
          <a:p>
            <a:pPr marL="171450" indent="-171450">
              <a:buFont typeface="Arial" panose="020B0604020202020204" pitchFamily="34" charset="0"/>
              <a:buChar char="•"/>
            </a:pPr>
            <a:r>
              <a:rPr lang="en-GB" dirty="0" smtClean="0"/>
              <a:t>https://twitter.com/cj_smithy/status/501416980319318017</a:t>
            </a:r>
          </a:p>
        </p:txBody>
      </p:sp>
      <p:sp>
        <p:nvSpPr>
          <p:cNvPr id="4" name="Slide Number Placeholder 3"/>
          <p:cNvSpPr>
            <a:spLocks noGrp="1"/>
          </p:cNvSpPr>
          <p:nvPr>
            <p:ph type="sldNum" sz="quarter" idx="10"/>
          </p:nvPr>
        </p:nvSpPr>
        <p:spPr/>
        <p:txBody>
          <a:bodyPr/>
          <a:lstStyle/>
          <a:p>
            <a:fld id="{0801B24B-9765-4E48-83E8-FC588AC4863B}" type="slidenum">
              <a:rPr lang="en-GB" smtClean="0"/>
              <a:pPr/>
              <a:t>8</a:t>
            </a:fld>
            <a:endParaRPr lang="en-GB" dirty="0"/>
          </a:p>
        </p:txBody>
      </p:sp>
    </p:spTree>
    <p:extLst>
      <p:ext uri="{BB962C8B-B14F-4D97-AF65-F5344CB8AC3E}">
        <p14:creationId xmlns:p14="http://schemas.microsoft.com/office/powerpoint/2010/main" val="130465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Release</a:t>
            </a:r>
            <a:r>
              <a:rPr lang="en-GB" baseline="0" dirty="0" smtClean="0"/>
              <a:t> train</a:t>
            </a:r>
          </a:p>
          <a:p>
            <a:pPr marL="0" indent="0">
              <a:buFont typeface="Arial" panose="020B0604020202020204" pitchFamily="34" charset="0"/>
              <a:buNone/>
            </a:pPr>
            <a:endParaRPr lang="en-GB" baseline="0" dirty="0" smtClean="0"/>
          </a:p>
          <a:p>
            <a:pPr marL="171450" indent="-171450">
              <a:buFont typeface="Arial" panose="020B0604020202020204" pitchFamily="34" charset="0"/>
              <a:buChar char="•"/>
            </a:pPr>
            <a:r>
              <a:rPr lang="en-GB" dirty="0" smtClean="0"/>
              <a:t>https://twitter.com/cj_smithy/status/522693367424352256</a:t>
            </a:r>
          </a:p>
          <a:p>
            <a:pPr marL="171450" indent="-171450">
              <a:buFont typeface="Arial" panose="020B0604020202020204" pitchFamily="34" charset="0"/>
              <a:buChar char="•"/>
            </a:pPr>
            <a:r>
              <a:rPr lang="en-GB" dirty="0" smtClean="0"/>
              <a:t>https://twitter.com/cj_smithy/status/527512516688375810</a:t>
            </a:r>
          </a:p>
          <a:p>
            <a:pPr marL="171450" indent="-171450">
              <a:buFont typeface="Arial" panose="020B0604020202020204" pitchFamily="34" charset="0"/>
              <a:buChar char="•"/>
            </a:pPr>
            <a:r>
              <a:rPr lang="en-GB" dirty="0" smtClean="0"/>
              <a:t>http://leadingagileteams.com/2015/02/01/applying-the-agile-release-train-to-a-single-team/</a:t>
            </a:r>
          </a:p>
          <a:p>
            <a:pPr marL="171450" indent="-171450">
              <a:buFont typeface="Arial" panose="020B0604020202020204" pitchFamily="34" charset="0"/>
              <a:buChar char="•"/>
            </a:pPr>
            <a:r>
              <a:rPr lang="en-GB" dirty="0" smtClean="0"/>
              <a:t>http://leadingagileteams.com/2015/02/09/5-benefits-of-the-agile-release-train-for-a-single-team/</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85</a:t>
            </a:fld>
            <a:endParaRPr lang="en-GB" dirty="0"/>
          </a:p>
        </p:txBody>
      </p:sp>
    </p:spTree>
    <p:extLst>
      <p:ext uri="{BB962C8B-B14F-4D97-AF65-F5344CB8AC3E}">
        <p14:creationId xmlns:p14="http://schemas.microsoft.com/office/powerpoint/2010/main" val="15334598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86</a:t>
            </a:fld>
            <a:endParaRPr lang="en-GB" dirty="0"/>
          </a:p>
        </p:txBody>
      </p:sp>
    </p:spTree>
    <p:extLst>
      <p:ext uri="{BB962C8B-B14F-4D97-AF65-F5344CB8AC3E}">
        <p14:creationId xmlns:p14="http://schemas.microsoft.com/office/powerpoint/2010/main" val="16950410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GB" dirty="0" smtClean="0"/>
              <a:t>We move items between</a:t>
            </a:r>
            <a:r>
              <a:rPr lang="en-GB" baseline="0" dirty="0" smtClean="0"/>
              <a:t> Must, Should and Could throughout the story as new feedback comes to light, and we also use the size of the story </a:t>
            </a:r>
            <a:r>
              <a:rPr lang="en-GB" baseline="0" smtClean="0"/>
              <a:t>to influence that too.</a:t>
            </a:r>
            <a:endParaRPr lang="en-GB" dirty="0" smtClean="0"/>
          </a:p>
          <a:p>
            <a:endParaRPr lang="en-GB" dirty="0" smtClean="0"/>
          </a:p>
          <a:p>
            <a:pPr marL="171450" indent="-171450">
              <a:buFont typeface="Arial" panose="020B0604020202020204" pitchFamily="34" charset="0"/>
              <a:buChar char="•"/>
            </a:pPr>
            <a:r>
              <a:rPr lang="en-GB" dirty="0" smtClean="0"/>
              <a:t>http://workingwithdevs.com/woodland-creatures/</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87</a:t>
            </a:fld>
            <a:endParaRPr lang="en-GB" dirty="0"/>
          </a:p>
        </p:txBody>
      </p:sp>
    </p:spTree>
    <p:extLst>
      <p:ext uri="{BB962C8B-B14F-4D97-AF65-F5344CB8AC3E}">
        <p14:creationId xmlns:p14="http://schemas.microsoft.com/office/powerpoint/2010/main" val="4894378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app.config infrastructure, e.g. for email window, which</a:t>
            </a:r>
            <a:r>
              <a:rPr lang="en-GB" baseline="0" dirty="0" smtClean="0"/>
              <a:t> TCP port we listened for connections on, etc…</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88</a:t>
            </a:fld>
            <a:endParaRPr lang="en-GB" dirty="0"/>
          </a:p>
        </p:txBody>
      </p:sp>
    </p:spTree>
    <p:extLst>
      <p:ext uri="{BB962C8B-B14F-4D97-AF65-F5344CB8AC3E}">
        <p14:creationId xmlns:p14="http://schemas.microsoft.com/office/powerpoint/2010/main" val="27532669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89</a:t>
            </a:fld>
            <a:endParaRPr lang="en-GB" dirty="0"/>
          </a:p>
        </p:txBody>
      </p:sp>
    </p:spTree>
    <p:extLst>
      <p:ext uri="{BB962C8B-B14F-4D97-AF65-F5344CB8AC3E}">
        <p14:creationId xmlns:p14="http://schemas.microsoft.com/office/powerpoint/2010/main" val="16172710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Tech debt</a:t>
            </a:r>
          </a:p>
          <a:p>
            <a:pPr marL="171450" indent="-171450">
              <a:buFont typeface="Arial" panose="020B0604020202020204" pitchFamily="34" charset="0"/>
              <a:buChar char="•"/>
            </a:pPr>
            <a:r>
              <a:rPr lang="en-GB" dirty="0" smtClean="0"/>
              <a:t>UX</a:t>
            </a:r>
            <a:r>
              <a:rPr lang="en-GB" baseline="0" dirty="0" smtClean="0"/>
              <a:t> debt</a:t>
            </a:r>
          </a:p>
          <a:p>
            <a:pPr marL="0" indent="0">
              <a:buFont typeface="Arial" panose="020B0604020202020204" pitchFamily="34" charset="0"/>
              <a:buNone/>
            </a:pPr>
            <a:endParaRPr lang="en-GB" baseline="0" dirty="0" smtClean="0"/>
          </a:p>
          <a:p>
            <a:pPr marL="171450" indent="-171450">
              <a:buFont typeface="Arial" panose="020B0604020202020204" pitchFamily="34" charset="0"/>
              <a:buChar char="•"/>
            </a:pPr>
            <a:r>
              <a:rPr lang="en-GB" dirty="0" smtClean="0"/>
              <a:t>https://twitter.com/_AlexYates_/status/501685529378058241</a:t>
            </a:r>
          </a:p>
          <a:p>
            <a:pPr marL="171450" indent="-171450">
              <a:buFont typeface="Arial" panose="020B0604020202020204" pitchFamily="34" charset="0"/>
              <a:buChar char="•"/>
            </a:pPr>
            <a:r>
              <a:rPr lang="en-GB" dirty="0" smtClean="0"/>
              <a:t>http://workingwithdevs.com/technical-debt-singularity/</a:t>
            </a:r>
          </a:p>
          <a:p>
            <a:pPr marL="171450" indent="-171450">
              <a:buFont typeface="Arial" panose="020B0604020202020204" pitchFamily="34" charset="0"/>
              <a:buChar char="•"/>
            </a:pPr>
            <a:r>
              <a:rPr lang="en-GB" dirty="0" smtClean="0"/>
              <a:t>http://www.touchdeluxe.co.uk/visualising-ux-debt/</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90</a:t>
            </a:fld>
            <a:endParaRPr lang="en-GB" dirty="0"/>
          </a:p>
        </p:txBody>
      </p:sp>
    </p:spTree>
    <p:extLst>
      <p:ext uri="{BB962C8B-B14F-4D97-AF65-F5344CB8AC3E}">
        <p14:creationId xmlns:p14="http://schemas.microsoft.com/office/powerpoint/2010/main" val="36221411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1763" y="509588"/>
            <a:ext cx="4530725" cy="254952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GB"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0801B24B-9765-4E48-83E8-FC588AC4863B}" type="slidenum">
              <a:rPr lang="en-GB" smtClean="0"/>
              <a:pPr/>
              <a:t>91</a:t>
            </a:fld>
            <a:endParaRPr lang="en-GB" dirty="0"/>
          </a:p>
        </p:txBody>
      </p:sp>
    </p:spTree>
    <p:extLst>
      <p:ext uri="{BB962C8B-B14F-4D97-AF65-F5344CB8AC3E}">
        <p14:creationId xmlns:p14="http://schemas.microsoft.com/office/powerpoint/2010/main" val="2644627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This is a quote from my favourite</a:t>
            </a:r>
            <a:r>
              <a:rPr lang="en-GB" baseline="0" dirty="0" smtClean="0"/>
              <a:t> TV show.</a:t>
            </a:r>
          </a:p>
          <a:p>
            <a:pPr marL="171450" indent="-171450">
              <a:buFont typeface="Arial" panose="020B0604020202020204" pitchFamily="34" charset="0"/>
              <a:buChar char="•"/>
            </a:pPr>
            <a:r>
              <a:rPr lang="en-GB" baseline="0" dirty="0" smtClean="0"/>
              <a:t>“We did the news well.  You know how?  We just decided to.”</a:t>
            </a:r>
          </a:p>
          <a:p>
            <a:pPr marL="171450" indent="-171450">
              <a:buFont typeface="Arial" panose="020B0604020202020204" pitchFamily="34" charset="0"/>
              <a:buChar char="•"/>
            </a:pPr>
            <a:r>
              <a:rPr lang="en-GB" baseline="0" dirty="0" smtClean="0"/>
              <a:t>And I think that quote applies here too.</a:t>
            </a:r>
          </a:p>
          <a:p>
            <a:pPr marL="171450" indent="-171450">
              <a:buFont typeface="Arial" panose="020B0604020202020204" pitchFamily="34" charset="0"/>
              <a:buChar char="•"/>
            </a:pPr>
            <a:r>
              <a:rPr lang="en-GB" baseline="0" dirty="0" smtClean="0"/>
              <a:t>“We just decided to.”</a:t>
            </a:r>
          </a:p>
          <a:p>
            <a:pPr marL="171450" indent="-171450">
              <a:buFont typeface="Arial" panose="020B0604020202020204" pitchFamily="34" charset="0"/>
              <a:buChar char="•"/>
            </a:pPr>
            <a:r>
              <a:rPr lang="en-GB" baseline="0" dirty="0" smtClean="0"/>
              <a:t>So, if you want to get better at this kind of stuff, just decide to!</a:t>
            </a:r>
          </a:p>
          <a:p>
            <a:pPr marL="171450" indent="-171450">
              <a:buFont typeface="Arial" panose="020B0604020202020204" pitchFamily="34" charset="0"/>
              <a:buChar char="•"/>
            </a:pPr>
            <a:r>
              <a:rPr lang="en-GB" baseline="0" dirty="0" smtClean="0"/>
              <a:t>Make a start; hopefully I’ve given you a whole bunch of ideas, but by starting, you’ll learn for yourselves what works for you in your team, and you can iterate from there.</a:t>
            </a:r>
          </a:p>
          <a:p>
            <a:pPr marL="171450" indent="-171450">
              <a:buFont typeface="Arial" panose="020B0604020202020204" pitchFamily="34" charset="0"/>
              <a:buChar char="•"/>
            </a:pPr>
            <a:r>
              <a:rPr lang="en-GB" baseline="0" dirty="0" smtClean="0"/>
              <a:t>So let’s recap very quickly the different ways we listened:</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92</a:t>
            </a:fld>
            <a:endParaRPr lang="en-GB" dirty="0"/>
          </a:p>
        </p:txBody>
      </p:sp>
    </p:spTree>
    <p:extLst>
      <p:ext uri="{BB962C8B-B14F-4D97-AF65-F5344CB8AC3E}">
        <p14:creationId xmlns:p14="http://schemas.microsoft.com/office/powerpoint/2010/main" val="32111010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We got feedback from a whole variety of sources.</a:t>
            </a:r>
          </a:p>
          <a:p>
            <a:pPr marL="171450" indent="-171450">
              <a:buFont typeface="Arial" panose="020B0604020202020204" pitchFamily="34" charset="0"/>
              <a:buChar char="•"/>
            </a:pPr>
            <a:r>
              <a:rPr lang="en-GB" dirty="0" smtClean="0"/>
              <a:t>The key thing is to seek it</a:t>
            </a:r>
            <a:r>
              <a:rPr lang="en-GB" baseline="0" dirty="0" smtClean="0"/>
              <a:t> out, </a:t>
            </a:r>
            <a:r>
              <a:rPr lang="en-GB" dirty="0" smtClean="0"/>
              <a:t>listen and not ignore it!</a:t>
            </a:r>
            <a:endParaRPr lang="en-GB" dirty="0"/>
          </a:p>
        </p:txBody>
      </p:sp>
      <p:sp>
        <p:nvSpPr>
          <p:cNvPr id="4" name="Slide Number Placeholder 3"/>
          <p:cNvSpPr>
            <a:spLocks noGrp="1"/>
          </p:cNvSpPr>
          <p:nvPr>
            <p:ph type="sldNum" sz="quarter" idx="10"/>
          </p:nvPr>
        </p:nvSpPr>
        <p:spPr/>
        <p:txBody>
          <a:bodyPr/>
          <a:lstStyle/>
          <a:p>
            <a:fld id="{0801B24B-9765-4E48-83E8-FC588AC4863B}" type="slidenum">
              <a:rPr lang="en-GB" smtClean="0"/>
              <a:pPr/>
              <a:t>93</a:t>
            </a:fld>
            <a:endParaRPr lang="en-GB" dirty="0"/>
          </a:p>
        </p:txBody>
      </p:sp>
    </p:spTree>
    <p:extLst>
      <p:ext uri="{BB962C8B-B14F-4D97-AF65-F5344CB8AC3E}">
        <p14:creationId xmlns:p14="http://schemas.microsoft.com/office/powerpoint/2010/main" val="40272942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1763" y="509588"/>
            <a:ext cx="4530725" cy="2549525"/>
          </a:xfrm>
        </p:spPr>
      </p:sp>
      <p:sp>
        <p:nvSpPr>
          <p:cNvPr id="3" name="Notes Placeholder 2"/>
          <p:cNvSpPr>
            <a:spLocks noGrp="1"/>
          </p:cNvSpPr>
          <p:nvPr>
            <p:ph type="body" idx="1"/>
          </p:nvPr>
        </p:nvSpPr>
        <p:spPr/>
        <p:txBody>
          <a:bodyPr/>
          <a:lstStyle/>
          <a:p>
            <a:endParaRPr lang="en-GB" sz="1200" b="0" i="0" kern="1200" baseline="0" dirty="0" smtClean="0">
              <a:solidFill>
                <a:schemeClr val="tx1"/>
              </a:solidFill>
              <a:effectLst/>
              <a:latin typeface="+mn-lt"/>
              <a:ea typeface="ＭＳ Ｐゴシック" charset="0"/>
            </a:endParaRPr>
          </a:p>
        </p:txBody>
      </p:sp>
      <p:sp>
        <p:nvSpPr>
          <p:cNvPr id="4" name="Slide Number Placeholder 3"/>
          <p:cNvSpPr>
            <a:spLocks noGrp="1"/>
          </p:cNvSpPr>
          <p:nvPr>
            <p:ph type="sldNum" sz="quarter" idx="10"/>
          </p:nvPr>
        </p:nvSpPr>
        <p:spPr/>
        <p:txBody>
          <a:bodyPr/>
          <a:lstStyle/>
          <a:p>
            <a:fld id="{0801B24B-9765-4E48-83E8-FC588AC4863B}" type="slidenum">
              <a:rPr lang="en-GB" smtClean="0"/>
              <a:pPr/>
              <a:t>94</a:t>
            </a:fld>
            <a:endParaRPr lang="en-GB" dirty="0"/>
          </a:p>
        </p:txBody>
      </p:sp>
    </p:spTree>
    <p:extLst>
      <p:ext uri="{BB962C8B-B14F-4D97-AF65-F5344CB8AC3E}">
        <p14:creationId xmlns:p14="http://schemas.microsoft.com/office/powerpoint/2010/main" val="2531302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And this is how we started, with an offsite meeting in this</a:t>
            </a:r>
            <a:r>
              <a:rPr lang="en-GB" baseline="0" dirty="0" smtClean="0"/>
              <a:t> hotel.</a:t>
            </a:r>
          </a:p>
          <a:p>
            <a:pPr marL="171450" indent="-171450">
              <a:buFont typeface="Arial" panose="020B0604020202020204" pitchFamily="34" charset="0"/>
              <a:buChar char="•"/>
            </a:pPr>
            <a:r>
              <a:rPr lang="en-GB" baseline="0" dirty="0" smtClean="0"/>
              <a:t>Our product manager had done some initial research and he pitched us the idea of… (explain what the tool does)</a:t>
            </a:r>
          </a:p>
          <a:p>
            <a:pPr marL="171450" indent="-171450">
              <a:buFont typeface="Arial" panose="020B0604020202020204" pitchFamily="34" charset="0"/>
              <a:buChar char="•"/>
            </a:pPr>
            <a:r>
              <a:rPr lang="en-GB" baseline="0" dirty="0" smtClean="0"/>
              <a:t>Analogy of how we are similar to and differ from the ALM tool Octopus Deploy (introduce the DLM acronym)</a:t>
            </a:r>
          </a:p>
          <a:p>
            <a:pPr marL="171450" indent="-171450">
              <a:buFont typeface="Arial" panose="020B0604020202020204" pitchFamily="34" charset="0"/>
              <a:buChar char="•"/>
            </a:pPr>
            <a:r>
              <a:rPr lang="en-GB" baseline="0" dirty="0" smtClean="0"/>
              <a:t>Now, the idea had come from talking to Redgate’s current market, which comes with a massive advantage: we already understood that market to some degree already, although obviously we didn’t know precisely how it related to this new tool idea, so we had some work to do…</a:t>
            </a:r>
          </a:p>
        </p:txBody>
      </p:sp>
      <p:sp>
        <p:nvSpPr>
          <p:cNvPr id="4" name="Slide Number Placeholder 3"/>
          <p:cNvSpPr>
            <a:spLocks noGrp="1"/>
          </p:cNvSpPr>
          <p:nvPr>
            <p:ph type="sldNum" sz="quarter" idx="10"/>
          </p:nvPr>
        </p:nvSpPr>
        <p:spPr/>
        <p:txBody>
          <a:bodyPr/>
          <a:lstStyle/>
          <a:p>
            <a:fld id="{0801B24B-9765-4E48-83E8-FC588AC4863B}" type="slidenum">
              <a:rPr lang="en-GB" smtClean="0"/>
              <a:pPr/>
              <a:t>9</a:t>
            </a:fld>
            <a:endParaRPr lang="en-GB" dirty="0"/>
          </a:p>
        </p:txBody>
      </p:sp>
    </p:spTree>
    <p:extLst>
      <p:ext uri="{BB962C8B-B14F-4D97-AF65-F5344CB8AC3E}">
        <p14:creationId xmlns:p14="http://schemas.microsoft.com/office/powerpoint/2010/main" val="11519622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Content">
    <p:bg>
      <p:bgPr>
        <a:blipFill dpi="0" rotWithShape="0">
          <a:blip r:embed="rId2">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453645"/>
            <a:ext cx="10972800" cy="2100089"/>
          </a:xfrm>
        </p:spPr>
        <p:txBody>
          <a:bodyPr/>
          <a:lstStyle>
            <a:lvl1pPr>
              <a:defRPr sz="4400"/>
            </a:lvl1pPr>
          </a:lstStyle>
          <a:p>
            <a:r>
              <a:rPr lang="en-GB" dirty="0" smtClean="0"/>
              <a:t>Click to edit Master title style</a:t>
            </a:r>
            <a:endParaRPr lang="en-US" dirty="0"/>
          </a:p>
        </p:txBody>
      </p:sp>
      <p:sp>
        <p:nvSpPr>
          <p:cNvPr id="3" name="Rectangle 2"/>
          <p:cNvSpPr/>
          <p:nvPr userDrawn="1"/>
        </p:nvSpPr>
        <p:spPr>
          <a:xfrm>
            <a:off x="9525000" y="5829300"/>
            <a:ext cx="2143125" cy="647700"/>
          </a:xfrm>
          <a:prstGeom prst="rect">
            <a:avLst/>
          </a:prstGeom>
          <a:solidFill>
            <a:srgbClr val="AA101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31713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5107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79863" y="3520016"/>
            <a:ext cx="5175956" cy="1143000"/>
          </a:xfrm>
        </p:spPr>
        <p:txBody>
          <a:bodyPr anchor="ctr" anchorCtr="0"/>
          <a:lstStyle>
            <a:lvl1pPr>
              <a:defRPr sz="8000"/>
            </a:lvl1pPr>
          </a:lstStyle>
          <a:p>
            <a:r>
              <a:rPr lang="en-US" dirty="0" smtClean="0"/>
              <a:t>Demo</a:t>
            </a:r>
            <a:endParaRPr lang="en-GB" dirty="0"/>
          </a:p>
        </p:txBody>
      </p:sp>
      <p:pic>
        <p:nvPicPr>
          <p:cNvPr id="4" name="Picture 2" descr="C:\Users\ANDREW~1.DEN\AppData\Local\Temp\SNAGHTML55f19f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9860" y="2038350"/>
            <a:ext cx="2052261" cy="12509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39078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Images without Headline/Presentation Title Frame">
    <p:spTree>
      <p:nvGrpSpPr>
        <p:cNvPr id="1" name=""/>
        <p:cNvGrpSpPr/>
        <p:nvPr/>
      </p:nvGrpSpPr>
      <p:grpSpPr>
        <a:xfrm>
          <a:off x="0" y="0"/>
          <a:ext cx="0" cy="0"/>
          <a:chOff x="0" y="0"/>
          <a:chExt cx="0" cy="0"/>
        </a:xfrm>
      </p:grpSpPr>
      <p:sp>
        <p:nvSpPr>
          <p:cNvPr id="2" name="Rectangle 1"/>
          <p:cNvSpPr/>
          <p:nvPr userDrawn="1"/>
        </p:nvSpPr>
        <p:spPr>
          <a:xfrm>
            <a:off x="0" y="0"/>
            <a:ext cx="12192000" cy="5759450"/>
          </a:xfrm>
          <a:prstGeom prst="rect">
            <a:avLst/>
          </a:prstGeom>
          <a:solidFill>
            <a:srgbClr val="CC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p>
        </p:txBody>
      </p:sp>
    </p:spTree>
    <p:extLst>
      <p:ext uri="{BB962C8B-B14F-4D97-AF65-F5344CB8AC3E}">
        <p14:creationId xmlns:p14="http://schemas.microsoft.com/office/powerpoint/2010/main" val="2689705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7"/>
            <a:ext cx="4011084" cy="770819"/>
          </a:xfrm>
        </p:spPr>
        <p:txBody>
          <a:bodyPr/>
          <a:lstStyle>
            <a:lvl1pPr algn="l">
              <a:defRPr sz="2000" b="1"/>
            </a:lvl1pPr>
          </a:lstStyle>
          <a:p>
            <a:r>
              <a:rPr lang="en-GB" dirty="0" smtClean="0"/>
              <a:t>Click to edit Master title style</a:t>
            </a:r>
            <a:endParaRPr lang="en-US" dirty="0"/>
          </a:p>
        </p:txBody>
      </p:sp>
      <p:sp>
        <p:nvSpPr>
          <p:cNvPr id="3" name="Content Placeholder 2"/>
          <p:cNvSpPr>
            <a:spLocks noGrp="1"/>
          </p:cNvSpPr>
          <p:nvPr>
            <p:ph idx="1"/>
          </p:nvPr>
        </p:nvSpPr>
        <p:spPr>
          <a:xfrm>
            <a:off x="4766733" y="273051"/>
            <a:ext cx="6815667" cy="5433432"/>
          </a:xfrm>
        </p:spPr>
        <p:txBody>
          <a:bodyPr/>
          <a:lstStyle>
            <a:lvl1pPr>
              <a:defRPr sz="18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Text Placeholder 3"/>
          <p:cNvSpPr>
            <a:spLocks noGrp="1"/>
          </p:cNvSpPr>
          <p:nvPr>
            <p:ph type="body" sz="half" idx="2"/>
          </p:nvPr>
        </p:nvSpPr>
        <p:spPr>
          <a:xfrm>
            <a:off x="609603" y="1165653"/>
            <a:ext cx="4011084" cy="4540830"/>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dirty="0" smtClean="0"/>
              <a:t>Click to edit Master text styles</a:t>
            </a:r>
          </a:p>
        </p:txBody>
      </p:sp>
    </p:spTree>
    <p:extLst>
      <p:ext uri="{BB962C8B-B14F-4D97-AF65-F5344CB8AC3E}">
        <p14:creationId xmlns:p14="http://schemas.microsoft.com/office/powerpoint/2010/main" val="2823652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475307"/>
            <a:ext cx="7315200" cy="566738"/>
          </a:xfrm>
        </p:spPr>
        <p:txBody>
          <a:bodyPr anchor="ctr"/>
          <a:lstStyle>
            <a:lvl1pPr algn="l">
              <a:defRPr sz="2000" b="1"/>
            </a:lvl1pPr>
          </a:lstStyle>
          <a:p>
            <a:r>
              <a:rPr lang="en-GB" dirty="0" smtClean="0"/>
              <a:t>Click to edit Master title style</a:t>
            </a:r>
            <a:endParaRPr lang="en-US" dirty="0"/>
          </a:p>
        </p:txBody>
      </p:sp>
      <p:sp>
        <p:nvSpPr>
          <p:cNvPr id="3" name="Picture Placeholder 2"/>
          <p:cNvSpPr>
            <a:spLocks noGrp="1"/>
          </p:cNvSpPr>
          <p:nvPr>
            <p:ph type="pic" idx="1"/>
          </p:nvPr>
        </p:nvSpPr>
        <p:spPr>
          <a:xfrm>
            <a:off x="2389717" y="360507"/>
            <a:ext cx="7315200" cy="4114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US" noProof="0" dirty="0"/>
          </a:p>
        </p:txBody>
      </p:sp>
      <p:sp>
        <p:nvSpPr>
          <p:cNvPr id="4" name="Text Placeholder 3"/>
          <p:cNvSpPr>
            <a:spLocks noGrp="1"/>
          </p:cNvSpPr>
          <p:nvPr>
            <p:ph type="body" sz="half" idx="2"/>
          </p:nvPr>
        </p:nvSpPr>
        <p:spPr>
          <a:xfrm>
            <a:off x="2389717" y="5042045"/>
            <a:ext cx="7315200" cy="513122"/>
          </a:xfrm>
        </p:spPr>
        <p:txBody>
          <a:bodyPr/>
          <a:lstStyle>
            <a:lvl1pPr marL="0" indent="0">
              <a:buNone/>
              <a:defRPr sz="1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dirty="0" smtClean="0"/>
              <a:t>Click to edit Master text styles</a:t>
            </a:r>
          </a:p>
        </p:txBody>
      </p:sp>
    </p:spTree>
    <p:extLst>
      <p:ext uri="{BB962C8B-B14F-4D97-AF65-F5344CB8AC3E}">
        <p14:creationId xmlns:p14="http://schemas.microsoft.com/office/powerpoint/2010/main" val="1309409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ext Content - No Box">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Click to edit Master title style</a:t>
            </a:r>
            <a:endParaRPr lang="en-US" dirty="0"/>
          </a:p>
        </p:txBody>
      </p:sp>
      <p:sp>
        <p:nvSpPr>
          <p:cNvPr id="3" name="Content Placeholder 2"/>
          <p:cNvSpPr>
            <a:spLocks noGrp="1"/>
          </p:cNvSpPr>
          <p:nvPr>
            <p:ph idx="1"/>
          </p:nvPr>
        </p:nvSpPr>
        <p:spPr/>
        <p:txBody>
          <a:bodyPr/>
          <a:lstStyle>
            <a:lvl5pPr>
              <a:defRPr sz="2000"/>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1537490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Content - Two Columns">
    <p:spTree>
      <p:nvGrpSpPr>
        <p:cNvPr id="1" name=""/>
        <p:cNvGrpSpPr/>
        <p:nvPr/>
      </p:nvGrpSpPr>
      <p:grpSpPr>
        <a:xfrm>
          <a:off x="0" y="0"/>
          <a:ext cx="0" cy="0"/>
          <a:chOff x="0" y="0"/>
          <a:chExt cx="0" cy="0"/>
        </a:xfrm>
      </p:grpSpPr>
      <p:sp>
        <p:nvSpPr>
          <p:cNvPr id="5" name="Rounded Rectangle 4"/>
          <p:cNvSpPr/>
          <p:nvPr userDrawn="1"/>
        </p:nvSpPr>
        <p:spPr>
          <a:xfrm>
            <a:off x="609600" y="1600200"/>
            <a:ext cx="5384800" cy="3854450"/>
          </a:xfrm>
          <a:prstGeom prst="roundRect">
            <a:avLst>
              <a:gd name="adj" fmla="val 4479"/>
            </a:avLst>
          </a:prstGeom>
          <a:solidFill>
            <a:srgbClr val="FFFFFF"/>
          </a:solidFill>
          <a:ln w="635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ounded Rectangle 5"/>
          <p:cNvSpPr/>
          <p:nvPr userDrawn="1"/>
        </p:nvSpPr>
        <p:spPr>
          <a:xfrm>
            <a:off x="6197600" y="1600200"/>
            <a:ext cx="5384800" cy="3854450"/>
          </a:xfrm>
          <a:prstGeom prst="roundRect">
            <a:avLst>
              <a:gd name="adj" fmla="val 4479"/>
            </a:avLst>
          </a:prstGeom>
          <a:solidFill>
            <a:srgbClr val="FFFFFF"/>
          </a:solidFill>
          <a:ln w="635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609600" y="1600204"/>
            <a:ext cx="5384800" cy="3854013"/>
          </a:xfrm>
        </p:spPr>
        <p:txBody>
          <a:bodyPr/>
          <a:lstStyle>
            <a:lvl1pPr>
              <a:defRPr sz="2000">
                <a:solidFill>
                  <a:srgbClr val="000000"/>
                </a:solidFill>
              </a:defRPr>
            </a:lvl1pPr>
            <a:lvl2pPr>
              <a:defRPr sz="1800">
                <a:solidFill>
                  <a:srgbClr val="000000"/>
                </a:solidFill>
              </a:defRPr>
            </a:lvl2pPr>
            <a:lvl3pPr>
              <a:defRPr sz="1600">
                <a:solidFill>
                  <a:srgbClr val="000000"/>
                </a:solidFill>
              </a:defRPr>
            </a:lvl3pPr>
            <a:lvl4pPr>
              <a:defRPr sz="1400">
                <a:solidFill>
                  <a:srgbClr val="000000"/>
                </a:solidFill>
              </a:defRPr>
            </a:lvl4pPr>
            <a:lvl5pPr>
              <a:defRPr sz="1200">
                <a:solidFill>
                  <a:srgbClr val="000000"/>
                </a:solidFill>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10" name="Content Placeholder 2"/>
          <p:cNvSpPr>
            <a:spLocks noGrp="1"/>
          </p:cNvSpPr>
          <p:nvPr>
            <p:ph sz="half" idx="13"/>
          </p:nvPr>
        </p:nvSpPr>
        <p:spPr>
          <a:xfrm>
            <a:off x="6197600" y="1600204"/>
            <a:ext cx="5384800" cy="3854013"/>
          </a:xfrm>
        </p:spPr>
        <p:txBody>
          <a:bodyPr/>
          <a:lstStyle>
            <a:lvl1pPr>
              <a:defRPr sz="2000">
                <a:solidFill>
                  <a:srgbClr val="000000"/>
                </a:solidFill>
              </a:defRPr>
            </a:lvl1pPr>
            <a:lvl2pPr>
              <a:defRPr sz="1800">
                <a:solidFill>
                  <a:srgbClr val="000000"/>
                </a:solidFill>
              </a:defRPr>
            </a:lvl2pPr>
            <a:lvl3pPr>
              <a:defRPr sz="1600">
                <a:solidFill>
                  <a:srgbClr val="000000"/>
                </a:solidFill>
              </a:defRPr>
            </a:lvl3pPr>
            <a:lvl4pPr>
              <a:defRPr sz="1400">
                <a:solidFill>
                  <a:srgbClr val="000000"/>
                </a:solidFill>
              </a:defRPr>
            </a:lvl4pPr>
            <a:lvl5pPr>
              <a:defRPr sz="1200">
                <a:solidFill>
                  <a:srgbClr val="000000"/>
                </a:solidFill>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2282462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Text Content - Two Columns with Subtitles">
    <p:spTree>
      <p:nvGrpSpPr>
        <p:cNvPr id="1" name=""/>
        <p:cNvGrpSpPr/>
        <p:nvPr/>
      </p:nvGrpSpPr>
      <p:grpSpPr>
        <a:xfrm>
          <a:off x="0" y="0"/>
          <a:ext cx="0" cy="0"/>
          <a:chOff x="0" y="0"/>
          <a:chExt cx="0" cy="0"/>
        </a:xfrm>
      </p:grpSpPr>
      <p:sp>
        <p:nvSpPr>
          <p:cNvPr id="7" name="Rounded Rectangle 6"/>
          <p:cNvSpPr/>
          <p:nvPr userDrawn="1"/>
        </p:nvSpPr>
        <p:spPr>
          <a:xfrm>
            <a:off x="609600" y="2174875"/>
            <a:ext cx="5384800" cy="3322638"/>
          </a:xfrm>
          <a:prstGeom prst="roundRect">
            <a:avLst>
              <a:gd name="adj" fmla="val 4479"/>
            </a:avLst>
          </a:prstGeom>
          <a:solidFill>
            <a:srgbClr val="FFFFFF"/>
          </a:solidFill>
          <a:ln w="635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ounded Rectangle 7"/>
          <p:cNvSpPr/>
          <p:nvPr userDrawn="1"/>
        </p:nvSpPr>
        <p:spPr>
          <a:xfrm>
            <a:off x="6197600" y="2174875"/>
            <a:ext cx="5384800" cy="3322638"/>
          </a:xfrm>
          <a:prstGeom prst="roundRect">
            <a:avLst>
              <a:gd name="adj" fmla="val 4479"/>
            </a:avLst>
          </a:prstGeom>
          <a:solidFill>
            <a:srgbClr val="FFFFFF"/>
          </a:solidFill>
          <a:ln w="635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609600" y="274638"/>
            <a:ext cx="10972800" cy="93451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609600" y="1430725"/>
            <a:ext cx="5386917" cy="639762"/>
          </a:xfrm>
        </p:spPr>
        <p:txBody>
          <a:bodyPr/>
          <a:lstStyle>
            <a:lvl1pPr marL="0" indent="0">
              <a:buNone/>
              <a:defRPr sz="20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dirty="0" smtClean="0"/>
              <a:t>Click to edit Master text styles</a:t>
            </a:r>
          </a:p>
        </p:txBody>
      </p:sp>
      <p:sp>
        <p:nvSpPr>
          <p:cNvPr id="4" name="Content Placeholder 3"/>
          <p:cNvSpPr>
            <a:spLocks noGrp="1"/>
          </p:cNvSpPr>
          <p:nvPr>
            <p:ph sz="half" idx="2"/>
          </p:nvPr>
        </p:nvSpPr>
        <p:spPr>
          <a:xfrm>
            <a:off x="609600" y="2174875"/>
            <a:ext cx="5386917" cy="3322834"/>
          </a:xfrm>
        </p:spPr>
        <p:txBody>
          <a:bodyPr/>
          <a:lstStyle>
            <a:lvl1pPr>
              <a:defRPr sz="2000">
                <a:solidFill>
                  <a:srgbClr val="000000"/>
                </a:solidFill>
              </a:defRPr>
            </a:lvl1pPr>
            <a:lvl2pPr>
              <a:defRPr sz="1800">
                <a:solidFill>
                  <a:srgbClr val="000000"/>
                </a:solidFill>
              </a:defRPr>
            </a:lvl2pPr>
            <a:lvl3pPr>
              <a:defRPr sz="1600">
                <a:solidFill>
                  <a:srgbClr val="000000"/>
                </a:solidFill>
              </a:defRPr>
            </a:lvl3pPr>
            <a:lvl4pPr>
              <a:defRPr sz="1400">
                <a:solidFill>
                  <a:srgbClr val="000000"/>
                </a:solidFill>
              </a:defRPr>
            </a:lvl4pPr>
            <a:lvl5pPr>
              <a:defRPr sz="1200">
                <a:solidFill>
                  <a:srgbClr val="000000"/>
                </a:solidFill>
              </a:defRPr>
            </a:lvl5pPr>
            <a:lvl6pPr>
              <a:defRPr sz="1600"/>
            </a:lvl6pPr>
            <a:lvl7pPr>
              <a:defRPr sz="1600"/>
            </a:lvl7pPr>
            <a:lvl8pPr>
              <a:defRPr sz="1600"/>
            </a:lvl8pPr>
            <a:lvl9pPr>
              <a:defRPr sz="16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5" name="Text Placeholder 4"/>
          <p:cNvSpPr>
            <a:spLocks noGrp="1"/>
          </p:cNvSpPr>
          <p:nvPr>
            <p:ph type="body" sz="quarter" idx="3"/>
          </p:nvPr>
        </p:nvSpPr>
        <p:spPr>
          <a:xfrm>
            <a:off x="6193372" y="1430725"/>
            <a:ext cx="5389033" cy="639762"/>
          </a:xfrm>
        </p:spPr>
        <p:txBody>
          <a:bodyPr/>
          <a:lstStyle>
            <a:lvl1pPr marL="0" indent="0">
              <a:buNone/>
              <a:defRPr sz="20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dirty="0" smtClean="0"/>
              <a:t>Click to edit Master text styles</a:t>
            </a:r>
          </a:p>
        </p:txBody>
      </p:sp>
      <p:sp>
        <p:nvSpPr>
          <p:cNvPr id="6" name="Content Placeholder 5"/>
          <p:cNvSpPr>
            <a:spLocks noGrp="1"/>
          </p:cNvSpPr>
          <p:nvPr>
            <p:ph sz="quarter" idx="4"/>
          </p:nvPr>
        </p:nvSpPr>
        <p:spPr>
          <a:xfrm>
            <a:off x="6193372" y="2174879"/>
            <a:ext cx="5389033" cy="3322835"/>
          </a:xfrm>
        </p:spPr>
        <p:txBody>
          <a:bodyPr/>
          <a:lstStyle>
            <a:lvl1pPr>
              <a:defRPr sz="2000">
                <a:solidFill>
                  <a:srgbClr val="000000"/>
                </a:solidFill>
              </a:defRPr>
            </a:lvl1pPr>
            <a:lvl2pPr>
              <a:defRPr sz="1800">
                <a:solidFill>
                  <a:srgbClr val="000000"/>
                </a:solidFill>
              </a:defRPr>
            </a:lvl2pPr>
            <a:lvl3pPr>
              <a:defRPr sz="1600">
                <a:solidFill>
                  <a:srgbClr val="000000"/>
                </a:solidFill>
              </a:defRPr>
            </a:lvl3pPr>
            <a:lvl4pPr>
              <a:defRPr sz="1400">
                <a:solidFill>
                  <a:srgbClr val="000000"/>
                </a:solidFill>
              </a:defRPr>
            </a:lvl4pPr>
            <a:lvl5pPr>
              <a:defRPr sz="1200">
                <a:solidFill>
                  <a:srgbClr val="000000"/>
                </a:solidFill>
              </a:defRPr>
            </a:lvl5pPr>
            <a:lvl6pPr>
              <a:defRPr sz="1600"/>
            </a:lvl6pPr>
            <a:lvl7pPr>
              <a:defRPr sz="1600"/>
            </a:lvl7pPr>
            <a:lvl8pPr>
              <a:defRPr sz="1600"/>
            </a:lvl8pPr>
            <a:lvl9pPr>
              <a:defRPr sz="16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841323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Images with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Tree>
    <p:extLst>
      <p:ext uri="{BB962C8B-B14F-4D97-AF65-F5344CB8AC3E}">
        <p14:creationId xmlns:p14="http://schemas.microsoft.com/office/powerpoint/2010/main" val="157439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in the middle">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1143000"/>
          </a:xfrm>
        </p:spPr>
        <p:txBody>
          <a:bodyPr anchor="ctr" anchorCtr="0"/>
          <a:lstStyle/>
          <a:p>
            <a:r>
              <a:rPr lang="en-US" dirty="0" smtClean="0"/>
              <a:t>Click to edit Master title style</a:t>
            </a:r>
            <a:endParaRPr lang="en-GB" dirty="0"/>
          </a:p>
        </p:txBody>
      </p:sp>
    </p:spTree>
    <p:extLst>
      <p:ext uri="{BB962C8B-B14F-4D97-AF65-F5344CB8AC3E}">
        <p14:creationId xmlns:p14="http://schemas.microsoft.com/office/powerpoint/2010/main" val="1606000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ddle aligned">
    <p:spTree>
      <p:nvGrpSpPr>
        <p:cNvPr id="1" name=""/>
        <p:cNvGrpSpPr/>
        <p:nvPr/>
      </p:nvGrpSpPr>
      <p:grpSpPr>
        <a:xfrm>
          <a:off x="0" y="0"/>
          <a:ext cx="0" cy="0"/>
          <a:chOff x="0" y="0"/>
          <a:chExt cx="0" cy="0"/>
        </a:xfrm>
      </p:grpSpPr>
      <p:sp>
        <p:nvSpPr>
          <p:cNvPr id="2" name="Title 1"/>
          <p:cNvSpPr>
            <a:spLocks noGrp="1"/>
          </p:cNvSpPr>
          <p:nvPr>
            <p:ph type="title"/>
          </p:nvPr>
        </p:nvSpPr>
        <p:spPr>
          <a:xfrm>
            <a:off x="609600" y="1840820"/>
            <a:ext cx="10972800" cy="1143000"/>
          </a:xfrm>
        </p:spPr>
        <p:txBody>
          <a:bodyPr anchor="ctr" anchorCtr="0"/>
          <a:lstStyle/>
          <a:p>
            <a:r>
              <a:rPr lang="en-US" dirty="0" smtClean="0"/>
              <a:t>Click to edit Master title style</a:t>
            </a:r>
            <a:endParaRPr lang="en-GB" dirty="0"/>
          </a:p>
        </p:txBody>
      </p:sp>
      <p:sp>
        <p:nvSpPr>
          <p:cNvPr id="4" name="Text Placeholder 3"/>
          <p:cNvSpPr>
            <a:spLocks noGrp="1"/>
          </p:cNvSpPr>
          <p:nvPr>
            <p:ph type="body" sz="quarter" idx="10"/>
          </p:nvPr>
        </p:nvSpPr>
        <p:spPr>
          <a:xfrm>
            <a:off x="609600" y="3317649"/>
            <a:ext cx="10972800" cy="244452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1852371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p:cNvSpPr>
            <a:spLocks noGrp="1"/>
          </p:cNvSpPr>
          <p:nvPr>
            <p:ph type="title"/>
          </p:nvPr>
        </p:nvSpPr>
        <p:spPr>
          <a:xfrm>
            <a:off x="2901245" y="2857500"/>
            <a:ext cx="8681155" cy="1143000"/>
          </a:xfrm>
        </p:spPr>
        <p:txBody>
          <a:bodyPr anchor="ctr" anchorCtr="0"/>
          <a:lstStyle/>
          <a:p>
            <a:r>
              <a:rPr lang="en-US" dirty="0" smtClean="0"/>
              <a:t>Click to edit Master title style</a:t>
            </a:r>
            <a:endParaRPr lang="en-GB" dirty="0"/>
          </a:p>
        </p:txBody>
      </p:sp>
      <p:pic>
        <p:nvPicPr>
          <p:cNvPr id="2050" name="Picture 2" descr="C:\Users\ANDREW~1.DEN\AppData\Local\Temp\SNAGHTML55d088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6607" y="2781835"/>
            <a:ext cx="1728000" cy="12943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61017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Ques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98800" y="3041876"/>
            <a:ext cx="7825616" cy="1143000"/>
          </a:xfrm>
        </p:spPr>
        <p:txBody>
          <a:bodyPr anchor="ctr" anchorCtr="0"/>
          <a:lstStyle>
            <a:lvl1pPr>
              <a:defRPr sz="6600"/>
            </a:lvl1pPr>
          </a:lstStyle>
          <a:p>
            <a:r>
              <a:rPr lang="en-US" dirty="0" smtClean="0"/>
              <a:t>Demo</a:t>
            </a:r>
            <a:endParaRPr lang="en-GB" dirty="0"/>
          </a:p>
        </p:txBody>
      </p:sp>
      <p:pic>
        <p:nvPicPr>
          <p:cNvPr id="4" name="Picture 2" descr="C:\Users\ANDREW~1.DEN\AppData\Local\Temp\SNAGHTML55f19f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0667" y="2743086"/>
            <a:ext cx="2250580" cy="137183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83309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smtClean="0"/>
              <a:t>Click to edit Master title style</a:t>
            </a:r>
            <a:endParaRPr lang="en-US" smtClean="0"/>
          </a:p>
        </p:txBody>
      </p:sp>
      <p:sp>
        <p:nvSpPr>
          <p:cNvPr id="1027" name="Text Placeholder 2"/>
          <p:cNvSpPr>
            <a:spLocks noGrp="1"/>
          </p:cNvSpPr>
          <p:nvPr>
            <p:ph type="body" idx="1"/>
          </p:nvPr>
        </p:nvSpPr>
        <p:spPr bwMode="auto">
          <a:xfrm>
            <a:off x="609600" y="1600200"/>
            <a:ext cx="10972800" cy="3932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dirty="0" smtClean="0"/>
              <a:t>Click to edit Master </a:t>
            </a:r>
            <a:r>
              <a:rPr lang="en-GB" dirty="0" err="1" smtClean="0"/>
              <a:t>ext</a:t>
            </a:r>
            <a:r>
              <a:rPr lang="en-GB" dirty="0" smtClean="0"/>
              <a: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48" r:id="rId5"/>
    <p:sldLayoutId id="2147484056" r:id="rId6"/>
    <p:sldLayoutId id="2147484061" r:id="rId7"/>
    <p:sldLayoutId id="2147484057" r:id="rId8"/>
    <p:sldLayoutId id="2147484059" r:id="rId9"/>
    <p:sldLayoutId id="2147484060" r:id="rId10"/>
    <p:sldLayoutId id="2147484058" r:id="rId11"/>
    <p:sldLayoutId id="2147484055" r:id="rId12"/>
    <p:sldLayoutId id="2147484049" r:id="rId13"/>
    <p:sldLayoutId id="2147484050" r:id="rId14"/>
  </p:sldLayoutIdLst>
  <p:txStyles>
    <p:titleStyle>
      <a:lvl1pPr algn="l" defTabSz="457189" rtl="0" eaLnBrk="0" fontAlgn="base" hangingPunct="0">
        <a:spcBef>
          <a:spcPct val="0"/>
        </a:spcBef>
        <a:spcAft>
          <a:spcPct val="0"/>
        </a:spcAft>
        <a:defRPr sz="4400" b="1" kern="1200">
          <a:solidFill>
            <a:srgbClr val="635C50"/>
          </a:solidFill>
          <a:latin typeface="Arial Bold"/>
          <a:ea typeface="ＭＳ Ｐゴシック" pitchFamily="26" charset="-128"/>
          <a:cs typeface="Arial Bold"/>
        </a:defRPr>
      </a:lvl1pPr>
      <a:lvl2pPr algn="l" defTabSz="457189" rtl="0" eaLnBrk="0" fontAlgn="base" hangingPunct="0">
        <a:spcBef>
          <a:spcPct val="0"/>
        </a:spcBef>
        <a:spcAft>
          <a:spcPct val="0"/>
        </a:spcAft>
        <a:defRPr sz="4400" b="1">
          <a:solidFill>
            <a:srgbClr val="404040"/>
          </a:solidFill>
          <a:latin typeface="Arial Bold" pitchFamily="26" charset="0"/>
          <a:ea typeface="ＭＳ Ｐゴシック" pitchFamily="26" charset="-128"/>
          <a:cs typeface="Arial Bold" charset="0"/>
        </a:defRPr>
      </a:lvl2pPr>
      <a:lvl3pPr algn="l" defTabSz="457189" rtl="0" eaLnBrk="0" fontAlgn="base" hangingPunct="0">
        <a:spcBef>
          <a:spcPct val="0"/>
        </a:spcBef>
        <a:spcAft>
          <a:spcPct val="0"/>
        </a:spcAft>
        <a:defRPr sz="4400" b="1">
          <a:solidFill>
            <a:srgbClr val="404040"/>
          </a:solidFill>
          <a:latin typeface="Arial Bold" pitchFamily="26" charset="0"/>
          <a:ea typeface="ＭＳ Ｐゴシック" pitchFamily="26" charset="-128"/>
          <a:cs typeface="Arial Bold" charset="0"/>
        </a:defRPr>
      </a:lvl3pPr>
      <a:lvl4pPr algn="l" defTabSz="457189" rtl="0" eaLnBrk="0" fontAlgn="base" hangingPunct="0">
        <a:spcBef>
          <a:spcPct val="0"/>
        </a:spcBef>
        <a:spcAft>
          <a:spcPct val="0"/>
        </a:spcAft>
        <a:defRPr sz="4400" b="1">
          <a:solidFill>
            <a:srgbClr val="404040"/>
          </a:solidFill>
          <a:latin typeface="Arial Bold" pitchFamily="26" charset="0"/>
          <a:ea typeface="ＭＳ Ｐゴシック" pitchFamily="26" charset="-128"/>
          <a:cs typeface="Arial Bold" charset="0"/>
        </a:defRPr>
      </a:lvl4pPr>
      <a:lvl5pPr algn="l" defTabSz="457189" rtl="0" eaLnBrk="0" fontAlgn="base" hangingPunct="0">
        <a:spcBef>
          <a:spcPct val="0"/>
        </a:spcBef>
        <a:spcAft>
          <a:spcPct val="0"/>
        </a:spcAft>
        <a:defRPr sz="4400" b="1">
          <a:solidFill>
            <a:srgbClr val="404040"/>
          </a:solidFill>
          <a:latin typeface="Arial Bold" pitchFamily="26" charset="0"/>
          <a:ea typeface="ＭＳ Ｐゴシック" pitchFamily="26" charset="-128"/>
          <a:cs typeface="Arial Bold" charset="0"/>
        </a:defRPr>
      </a:lvl5pPr>
      <a:lvl6pPr marL="457189" algn="l" defTabSz="457189" rtl="0" fontAlgn="base">
        <a:spcBef>
          <a:spcPct val="0"/>
        </a:spcBef>
        <a:spcAft>
          <a:spcPct val="0"/>
        </a:spcAft>
        <a:defRPr sz="4400" b="1">
          <a:solidFill>
            <a:schemeClr val="bg1"/>
          </a:solidFill>
          <a:latin typeface="Arial Bold" pitchFamily="26" charset="0"/>
          <a:ea typeface="ＭＳ Ｐゴシック" pitchFamily="26" charset="-128"/>
        </a:defRPr>
      </a:lvl6pPr>
      <a:lvl7pPr marL="914377" algn="l" defTabSz="457189" rtl="0" fontAlgn="base">
        <a:spcBef>
          <a:spcPct val="0"/>
        </a:spcBef>
        <a:spcAft>
          <a:spcPct val="0"/>
        </a:spcAft>
        <a:defRPr sz="4400" b="1">
          <a:solidFill>
            <a:schemeClr val="bg1"/>
          </a:solidFill>
          <a:latin typeface="Arial Bold" pitchFamily="26" charset="0"/>
          <a:ea typeface="ＭＳ Ｐゴシック" pitchFamily="26" charset="-128"/>
        </a:defRPr>
      </a:lvl7pPr>
      <a:lvl8pPr marL="1371566" algn="l" defTabSz="457189" rtl="0" fontAlgn="base">
        <a:spcBef>
          <a:spcPct val="0"/>
        </a:spcBef>
        <a:spcAft>
          <a:spcPct val="0"/>
        </a:spcAft>
        <a:defRPr sz="4400" b="1">
          <a:solidFill>
            <a:schemeClr val="bg1"/>
          </a:solidFill>
          <a:latin typeface="Arial Bold" pitchFamily="26" charset="0"/>
          <a:ea typeface="ＭＳ Ｐゴシック" pitchFamily="26" charset="-128"/>
        </a:defRPr>
      </a:lvl8pPr>
      <a:lvl9pPr marL="1828754" algn="l" defTabSz="457189" rtl="0" fontAlgn="base">
        <a:spcBef>
          <a:spcPct val="0"/>
        </a:spcBef>
        <a:spcAft>
          <a:spcPct val="0"/>
        </a:spcAft>
        <a:defRPr sz="4400" b="1">
          <a:solidFill>
            <a:schemeClr val="bg1"/>
          </a:solidFill>
          <a:latin typeface="Arial Bold" pitchFamily="26" charset="0"/>
          <a:ea typeface="ＭＳ Ｐゴシック" pitchFamily="26" charset="-128"/>
        </a:defRPr>
      </a:lvl9pPr>
    </p:titleStyle>
    <p:bodyStyle>
      <a:lvl1pPr marL="342891" indent="-342891" algn="l" defTabSz="457189" rtl="0" eaLnBrk="0" fontAlgn="base" hangingPunct="0">
        <a:spcBef>
          <a:spcPct val="20000"/>
        </a:spcBef>
        <a:spcAft>
          <a:spcPct val="0"/>
        </a:spcAft>
        <a:buFont typeface="Arial" panose="020B0604020202020204" pitchFamily="34" charset="0"/>
        <a:buChar char="•"/>
        <a:defRPr sz="3200" b="1" kern="1200">
          <a:solidFill>
            <a:srgbClr val="635C50"/>
          </a:solidFill>
          <a:latin typeface="Arial Bold"/>
          <a:ea typeface="ＭＳ Ｐゴシック" pitchFamily="26" charset="-128"/>
          <a:cs typeface="Arial Bold"/>
        </a:defRPr>
      </a:lvl1pPr>
      <a:lvl2pPr marL="742932" indent="-285744" algn="l" defTabSz="457189" rtl="0" eaLnBrk="0" fontAlgn="base" hangingPunct="0">
        <a:spcBef>
          <a:spcPct val="20000"/>
        </a:spcBef>
        <a:spcAft>
          <a:spcPct val="0"/>
        </a:spcAft>
        <a:buFont typeface="Arial" panose="020B0604020202020204" pitchFamily="34" charset="0"/>
        <a:buChar char="•"/>
        <a:defRPr sz="2800" b="1" kern="1200">
          <a:solidFill>
            <a:srgbClr val="635C50"/>
          </a:solidFill>
          <a:latin typeface="Arial Bold"/>
          <a:ea typeface="ＭＳ Ｐゴシック" pitchFamily="26" charset="-128"/>
          <a:cs typeface="Arial Bold"/>
        </a:defRPr>
      </a:lvl2pPr>
      <a:lvl3pPr marL="1142971" indent="-228594" algn="l" defTabSz="457189" rtl="0" eaLnBrk="0" fontAlgn="base" hangingPunct="0">
        <a:spcBef>
          <a:spcPct val="20000"/>
        </a:spcBef>
        <a:spcAft>
          <a:spcPct val="0"/>
        </a:spcAft>
        <a:buFont typeface="Arial" panose="020B0604020202020204" pitchFamily="34" charset="0"/>
        <a:buChar char="•"/>
        <a:defRPr sz="2400" b="1" kern="1200">
          <a:solidFill>
            <a:srgbClr val="635C50"/>
          </a:solidFill>
          <a:latin typeface="Arial Bold"/>
          <a:ea typeface="ＭＳ Ｐゴシック" pitchFamily="26" charset="-128"/>
          <a:cs typeface="Arial Bold"/>
        </a:defRPr>
      </a:lvl3pPr>
      <a:lvl4pPr marL="1600160" indent="-228594" algn="l" defTabSz="457189" rtl="0" eaLnBrk="0" fontAlgn="base" hangingPunct="0">
        <a:spcBef>
          <a:spcPct val="20000"/>
        </a:spcBef>
        <a:spcAft>
          <a:spcPct val="0"/>
        </a:spcAft>
        <a:buFont typeface="Arial" panose="020B0604020202020204" pitchFamily="34" charset="0"/>
        <a:buChar char="•"/>
        <a:defRPr sz="2000" b="1" kern="1200">
          <a:solidFill>
            <a:srgbClr val="635C50"/>
          </a:solidFill>
          <a:latin typeface="Arial Bold"/>
          <a:ea typeface="ＭＳ Ｐゴシック" pitchFamily="26" charset="-128"/>
          <a:cs typeface="Arial Bold"/>
        </a:defRPr>
      </a:lvl4pPr>
      <a:lvl5pPr marL="2057349" indent="-228594" algn="l" defTabSz="457189" rtl="0" eaLnBrk="0" fontAlgn="base" hangingPunct="0">
        <a:spcBef>
          <a:spcPct val="20000"/>
        </a:spcBef>
        <a:spcAft>
          <a:spcPct val="0"/>
        </a:spcAft>
        <a:buFont typeface="Arial" panose="020B0604020202020204" pitchFamily="34" charset="0"/>
        <a:buChar char="•"/>
        <a:defRPr sz="2000" b="1" kern="1200">
          <a:solidFill>
            <a:srgbClr val="635C50"/>
          </a:solidFill>
          <a:latin typeface="Arial Bold"/>
          <a:ea typeface="ＭＳ Ｐゴシック" pitchFamily="26" charset="-128"/>
          <a:cs typeface="Arial Bold"/>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27.jp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9.xml"/><Relationship Id="rId1" Type="http://schemas.openxmlformats.org/officeDocument/2006/relationships/slideLayout" Target="../slideLayouts/slideLayout10.xml"/><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2.xml"/><Relationship Id="rId1" Type="http://schemas.openxmlformats.org/officeDocument/2006/relationships/slideLayout" Target="../slideLayouts/slideLayout10.xml"/><Relationship Id="rId5" Type="http://schemas.openxmlformats.org/officeDocument/2006/relationships/image" Target="../media/image75.png"/><Relationship Id="rId4" Type="http://schemas.openxmlformats.org/officeDocument/2006/relationships/image" Target="../media/image74.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5.xml"/><Relationship Id="rId1" Type="http://schemas.openxmlformats.org/officeDocument/2006/relationships/slideLayout" Target="../slideLayouts/slideLayout10.xml"/><Relationship Id="rId4" Type="http://schemas.openxmlformats.org/officeDocument/2006/relationships/image" Target="../media/image77.jp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hyperlink" Target="mailto:david.simner@red-gate.com" TargetMode="External"/><Relationship Id="rId2" Type="http://schemas.openxmlformats.org/officeDocument/2006/relationships/hyperlink" Target="http://www.davidsimner.me.uk/"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1981200" y="1454156"/>
            <a:ext cx="8229600" cy="2100263"/>
          </a:xfrm>
        </p:spPr>
        <p:txBody>
          <a:bodyPr/>
          <a:lstStyle/>
          <a:p>
            <a:r>
              <a:rPr lang="en-US" sz="4800" dirty="0">
                <a:solidFill>
                  <a:schemeClr val="bg1"/>
                </a:solidFill>
                <a:latin typeface="Arial Bold" panose="020B0704020202020204" pitchFamily="34" charset="0"/>
                <a:ea typeface="ＭＳ Ｐゴシック" panose="020B0600070205080204" pitchFamily="34" charset="-128"/>
              </a:rPr>
              <a:t>What’s </a:t>
            </a:r>
            <a:r>
              <a:rPr lang="en-US" sz="4800" dirty="0" smtClean="0">
                <a:solidFill>
                  <a:schemeClr val="bg1"/>
                </a:solidFill>
                <a:latin typeface="Arial Bold" panose="020B0704020202020204" pitchFamily="34" charset="0"/>
                <a:ea typeface="ＭＳ Ｐゴシック" panose="020B0600070205080204" pitchFamily="34" charset="-128"/>
              </a:rPr>
              <a:t>next?</a:t>
            </a:r>
            <a:br>
              <a:rPr lang="en-US" sz="4800" dirty="0" smtClean="0">
                <a:solidFill>
                  <a:schemeClr val="bg1"/>
                </a:solidFill>
                <a:latin typeface="Arial Bold" panose="020B0704020202020204" pitchFamily="34" charset="0"/>
                <a:ea typeface="ＭＳ Ｐゴシック" panose="020B0600070205080204" pitchFamily="34" charset="-128"/>
              </a:rPr>
            </a:br>
            <a:r>
              <a:rPr lang="en-US" sz="4800" dirty="0" smtClean="0">
                <a:solidFill>
                  <a:schemeClr val="bg1"/>
                </a:solidFill>
                <a:latin typeface="Arial Bold" panose="020B0704020202020204" pitchFamily="34" charset="0"/>
                <a:ea typeface="ＭＳ Ｐゴシック" panose="020B0600070205080204" pitchFamily="34" charset="-128"/>
              </a:rPr>
              <a:t>How </a:t>
            </a:r>
            <a:r>
              <a:rPr lang="en-US" sz="4800" dirty="0">
                <a:solidFill>
                  <a:schemeClr val="bg1"/>
                </a:solidFill>
                <a:latin typeface="Arial Bold" panose="020B0704020202020204" pitchFamily="34" charset="0"/>
                <a:ea typeface="ＭＳ Ｐゴシック" panose="020B0600070205080204" pitchFamily="34" charset="-128"/>
              </a:rPr>
              <a:t>we use </a:t>
            </a:r>
            <a:r>
              <a:rPr lang="en-US" sz="4800" dirty="0" smtClean="0">
                <a:solidFill>
                  <a:schemeClr val="bg1"/>
                </a:solidFill>
                <a:latin typeface="Arial Bold" panose="020B0704020202020204" pitchFamily="34" charset="0"/>
                <a:ea typeface="ＭＳ Ｐゴシック" panose="020B0600070205080204" pitchFamily="34" charset="-128"/>
              </a:rPr>
              <a:t>feedback</a:t>
            </a:r>
            <a:br>
              <a:rPr lang="en-US" sz="4800" dirty="0" smtClean="0">
                <a:solidFill>
                  <a:schemeClr val="bg1"/>
                </a:solidFill>
                <a:latin typeface="Arial Bold" panose="020B0704020202020204" pitchFamily="34" charset="0"/>
                <a:ea typeface="ＭＳ Ｐゴシック" panose="020B0600070205080204" pitchFamily="34" charset="-128"/>
              </a:rPr>
            </a:br>
            <a:r>
              <a:rPr lang="en-US" sz="4800" dirty="0" smtClean="0">
                <a:solidFill>
                  <a:schemeClr val="bg1"/>
                </a:solidFill>
                <a:latin typeface="Arial Bold" panose="020B0704020202020204" pitchFamily="34" charset="0"/>
                <a:ea typeface="ＭＳ Ｐゴシック" panose="020B0600070205080204" pitchFamily="34" charset="-128"/>
              </a:rPr>
              <a:t>to </a:t>
            </a:r>
            <a:r>
              <a:rPr lang="en-US" sz="4800" dirty="0">
                <a:solidFill>
                  <a:schemeClr val="bg1"/>
                </a:solidFill>
                <a:latin typeface="Arial Bold" panose="020B0704020202020204" pitchFamily="34" charset="0"/>
                <a:ea typeface="ＭＳ Ｐゴシック" panose="020B0600070205080204" pitchFamily="34" charset="-128"/>
              </a:rPr>
              <a:t>decide what to build</a:t>
            </a:r>
            <a:endParaRPr lang="en-US" sz="4800" dirty="0">
              <a:latin typeface="Arial Bold" panose="020B0704020202020204" pitchFamily="34" charset="0"/>
              <a:ea typeface="ＭＳ Ｐゴシック" panose="020B0600070205080204" pitchFamily="34" charset="-128"/>
            </a:endParaRPr>
          </a:p>
        </p:txBody>
      </p:sp>
      <p:sp>
        <p:nvSpPr>
          <p:cNvPr id="7170" name="TextBox 3"/>
          <p:cNvSpPr txBox="1">
            <a:spLocks noChangeArrowheads="1"/>
          </p:cNvSpPr>
          <p:nvPr/>
        </p:nvSpPr>
        <p:spPr bwMode="auto">
          <a:xfrm>
            <a:off x="1997081" y="5870575"/>
            <a:ext cx="234391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sz="2800" dirty="0">
                <a:solidFill>
                  <a:srgbClr val="FFFFFF"/>
                </a:solidFill>
              </a:rPr>
              <a:t>David Simner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071" y="0"/>
            <a:ext cx="10281858" cy="6858000"/>
          </a:xfrm>
          <a:prstGeom prst="rect">
            <a:avLst/>
          </a:prstGeom>
        </p:spPr>
      </p:pic>
    </p:spTree>
    <p:extLst>
      <p:ext uri="{BB962C8B-B14F-4D97-AF65-F5344CB8AC3E}">
        <p14:creationId xmlns:p14="http://schemas.microsoft.com/office/powerpoint/2010/main" val="2718939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779" y="0"/>
            <a:ext cx="10864442" cy="6858000"/>
          </a:xfrm>
          <a:prstGeom prst="rect">
            <a:avLst/>
          </a:prstGeom>
        </p:spPr>
      </p:pic>
      <p:sp>
        <p:nvSpPr>
          <p:cNvPr id="3" name="Oval 2"/>
          <p:cNvSpPr/>
          <p:nvPr/>
        </p:nvSpPr>
        <p:spPr>
          <a:xfrm>
            <a:off x="3860495" y="2514600"/>
            <a:ext cx="1368730" cy="9844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4" name="Oval 3"/>
          <p:cNvSpPr/>
          <p:nvPr/>
        </p:nvSpPr>
        <p:spPr>
          <a:xfrm>
            <a:off x="8512324" y="4708978"/>
            <a:ext cx="1368730" cy="9844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cxnSp>
        <p:nvCxnSpPr>
          <p:cNvPr id="7" name="Straight Arrow Connector 6"/>
          <p:cNvCxnSpPr/>
          <p:nvPr/>
        </p:nvCxnSpPr>
        <p:spPr>
          <a:xfrm>
            <a:off x="762000" y="4457700"/>
            <a:ext cx="7581900" cy="0"/>
          </a:xfrm>
          <a:prstGeom prst="straightConnector1">
            <a:avLst/>
          </a:prstGeom>
          <a:ln w="63500">
            <a:solidFill>
              <a:srgbClr val="92D050"/>
            </a:solidFill>
            <a:tailEnd type="none"/>
          </a:ln>
        </p:spPr>
        <p:style>
          <a:lnRef idx="1">
            <a:schemeClr val="accent3"/>
          </a:lnRef>
          <a:fillRef idx="0">
            <a:schemeClr val="accent3"/>
          </a:fillRef>
          <a:effectRef idx="0">
            <a:schemeClr val="accent3"/>
          </a:effectRef>
          <a:fontRef idx="minor">
            <a:schemeClr val="tx1"/>
          </a:fontRef>
        </p:style>
      </p:cxnSp>
      <p:cxnSp>
        <p:nvCxnSpPr>
          <p:cNvPr id="9" name="Straight Arrow Connector 8"/>
          <p:cNvCxnSpPr/>
          <p:nvPr/>
        </p:nvCxnSpPr>
        <p:spPr>
          <a:xfrm>
            <a:off x="762000" y="5562600"/>
            <a:ext cx="7581900" cy="0"/>
          </a:xfrm>
          <a:prstGeom prst="straightConnector1">
            <a:avLst/>
          </a:prstGeom>
          <a:ln w="63500">
            <a:solidFill>
              <a:srgbClr val="92D050"/>
            </a:solidFill>
            <a:tailEnd type="none"/>
          </a:ln>
        </p:spPr>
        <p:style>
          <a:lnRef idx="1">
            <a:schemeClr val="accent3"/>
          </a:lnRef>
          <a:fillRef idx="0">
            <a:schemeClr val="accent3"/>
          </a:fillRef>
          <a:effectRef idx="0">
            <a:schemeClr val="accent3"/>
          </a:effectRef>
          <a:fontRef idx="minor">
            <a:schemeClr val="tx1"/>
          </a:fontRef>
        </p:style>
      </p:cxnSp>
      <p:cxnSp>
        <p:nvCxnSpPr>
          <p:cNvPr id="10" name="Straight Arrow Connector 9"/>
          <p:cNvCxnSpPr/>
          <p:nvPr/>
        </p:nvCxnSpPr>
        <p:spPr>
          <a:xfrm>
            <a:off x="5405739" y="3365500"/>
            <a:ext cx="2938161" cy="0"/>
          </a:xfrm>
          <a:prstGeom prst="straightConnector1">
            <a:avLst/>
          </a:prstGeom>
          <a:ln w="63500">
            <a:solidFill>
              <a:srgbClr val="92D050"/>
            </a:solidFill>
            <a:tailEnd type="non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14424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9152274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9" y="0"/>
            <a:ext cx="12199419" cy="6858000"/>
          </a:xfrm>
          <a:prstGeom prst="rect">
            <a:avLst/>
          </a:prstGeom>
        </p:spPr>
      </p:pic>
    </p:spTree>
    <p:extLst>
      <p:ext uri="{BB962C8B-B14F-4D97-AF65-F5344CB8AC3E}">
        <p14:creationId xmlns:p14="http://schemas.microsoft.com/office/powerpoint/2010/main" val="6759026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0943108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8576902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8301285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9715" y="0"/>
            <a:ext cx="7572569" cy="6858000"/>
          </a:xfrm>
          <a:prstGeom prst="rect">
            <a:avLst/>
          </a:prstGeom>
        </p:spPr>
      </p:pic>
    </p:spTree>
    <p:extLst>
      <p:ext uri="{BB962C8B-B14F-4D97-AF65-F5344CB8AC3E}">
        <p14:creationId xmlns:p14="http://schemas.microsoft.com/office/powerpoint/2010/main" val="31089395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273600"/>
            <a:ext cx="10972800" cy="3932238"/>
          </a:xfrm>
        </p:spPr>
        <p:txBody>
          <a:bodyPr/>
          <a:lstStyle/>
          <a:p>
            <a:pPr marL="0" indent="0">
              <a:buNone/>
            </a:pPr>
            <a:r>
              <a:rPr lang="en-GB" sz="1600" dirty="0">
                <a:solidFill>
                  <a:srgbClr val="539723"/>
                </a:solidFill>
                <a:latin typeface="Consolas" panose="020B0609020204030204" pitchFamily="49" charset="0"/>
              </a:rPr>
              <a:t>/*</a:t>
            </a:r>
          </a:p>
          <a:p>
            <a:pPr marL="0" indent="0">
              <a:buNone/>
            </a:pPr>
            <a:r>
              <a:rPr lang="en-GB" sz="1600" dirty="0">
                <a:solidFill>
                  <a:srgbClr val="539723"/>
                </a:solidFill>
                <a:latin typeface="Consolas" panose="020B0609020204030204" pitchFamily="49" charset="0"/>
              </a:rPr>
              <a:t> *    Red Gate</a:t>
            </a:r>
          </a:p>
          <a:p>
            <a:pPr marL="0" indent="0">
              <a:lnSpc>
                <a:spcPct val="75000"/>
              </a:lnSpc>
              <a:buNone/>
            </a:pPr>
            <a:r>
              <a:rPr lang="en-GB" sz="1600" dirty="0">
                <a:solidFill>
                  <a:srgbClr val="539723"/>
                </a:solidFill>
                <a:latin typeface="Consolas" panose="020B0609020204030204" pitchFamily="49" charset="0"/>
              </a:rPr>
              <a:t> *         ____    ___   _          _      _         _      _    _                              </a:t>
            </a:r>
          </a:p>
          <a:p>
            <a:pPr marL="0" indent="0">
              <a:lnSpc>
                <a:spcPct val="75000"/>
              </a:lnSpc>
              <a:buNone/>
            </a:pPr>
            <a:r>
              <a:rPr lang="en-GB" sz="1600" dirty="0">
                <a:solidFill>
                  <a:srgbClr val="539723"/>
                </a:solidFill>
                <a:latin typeface="Consolas" panose="020B0609020204030204" pitchFamily="49" charset="0"/>
              </a:rPr>
              <a:t> *        / ___|  / _ \ | |        | |    (_)  __ _ | |__  | |_ | |__    ___   _   _  ___   ___ </a:t>
            </a:r>
          </a:p>
          <a:p>
            <a:pPr marL="0" indent="0">
              <a:lnSpc>
                <a:spcPct val="75000"/>
              </a:lnSpc>
              <a:buNone/>
            </a:pPr>
            <a:r>
              <a:rPr lang="en-GB" sz="1600" dirty="0">
                <a:solidFill>
                  <a:srgbClr val="539723"/>
                </a:solidFill>
                <a:latin typeface="Consolas" panose="020B0609020204030204" pitchFamily="49" charset="0"/>
              </a:rPr>
              <a:t> *        \___ \ | | | || |        | |    | | / _` || '_ \ | __|| '_ \  / _ \ | | | |/ __| / _ \</a:t>
            </a:r>
          </a:p>
          <a:p>
            <a:pPr marL="0" indent="0">
              <a:lnSpc>
                <a:spcPct val="75000"/>
              </a:lnSpc>
              <a:buNone/>
            </a:pPr>
            <a:r>
              <a:rPr lang="en-GB" sz="1600" dirty="0">
                <a:solidFill>
                  <a:srgbClr val="539723"/>
                </a:solidFill>
                <a:latin typeface="Consolas" panose="020B0609020204030204" pitchFamily="49" charset="0"/>
              </a:rPr>
              <a:t> *         ___) || |_| || |___     | |___ | || (_| || | | || |_ | | | || (_) || |_| |\__ \|  __/</a:t>
            </a:r>
          </a:p>
          <a:p>
            <a:pPr marL="0" indent="0">
              <a:lnSpc>
                <a:spcPct val="75000"/>
              </a:lnSpc>
              <a:buNone/>
            </a:pPr>
            <a:r>
              <a:rPr lang="en-GB" sz="1600" dirty="0">
                <a:solidFill>
                  <a:srgbClr val="539723"/>
                </a:solidFill>
                <a:latin typeface="Consolas" panose="020B0609020204030204" pitchFamily="49" charset="0"/>
              </a:rPr>
              <a:t> *        |____/  \__\_\|_____|    |_____||_| \__, ||_| |_| \__||_| |_| \___/  \__,_||___/ \___|</a:t>
            </a:r>
          </a:p>
          <a:p>
            <a:pPr marL="0" indent="0">
              <a:lnSpc>
                <a:spcPct val="75000"/>
              </a:lnSpc>
              <a:buNone/>
            </a:pPr>
            <a:r>
              <a:rPr lang="en-GB" sz="1600" dirty="0">
                <a:solidFill>
                  <a:srgbClr val="539723"/>
                </a:solidFill>
                <a:latin typeface="Consolas" panose="020B0609020204030204" pitchFamily="49" charset="0"/>
              </a:rPr>
              <a:t> *                                            |___/                                             </a:t>
            </a:r>
          </a:p>
          <a:p>
            <a:pPr marL="0" indent="0">
              <a:lnSpc>
                <a:spcPct val="75000"/>
              </a:lnSpc>
              <a:buNone/>
            </a:pPr>
            <a:r>
              <a:rPr lang="en-GB" sz="1600" dirty="0">
                <a:solidFill>
                  <a:srgbClr val="539723"/>
                </a:solidFill>
                <a:latin typeface="Consolas" panose="020B0609020204030204" pitchFamily="49" charset="0"/>
              </a:rPr>
              <a:t> *</a:t>
            </a:r>
          </a:p>
          <a:p>
            <a:pPr marL="0" indent="0">
              <a:buNone/>
            </a:pPr>
            <a:r>
              <a:rPr lang="en-GB" sz="1600" dirty="0">
                <a:solidFill>
                  <a:srgbClr val="539723"/>
                </a:solidFill>
                <a:latin typeface="Consolas" panose="020B0609020204030204" pitchFamily="49" charset="0"/>
              </a:rPr>
              <a:t> *    For information about this object, see: </a:t>
            </a:r>
            <a:r>
              <a:rPr lang="en-GB" sz="1600" u="sng" dirty="0">
                <a:solidFill>
                  <a:schemeClr val="accent5">
                    <a:lumMod val="75000"/>
                  </a:schemeClr>
                </a:solidFill>
                <a:latin typeface="Consolas" panose="020B0609020204030204" pitchFamily="49" charset="0"/>
              </a:rPr>
              <a:t>http://</a:t>
            </a:r>
            <a:r>
              <a:rPr lang="en-GB" sz="1600" u="sng" dirty="0" smtClean="0">
                <a:solidFill>
                  <a:schemeClr val="accent5">
                    <a:lumMod val="75000"/>
                  </a:schemeClr>
                </a:solidFill>
                <a:latin typeface="Consolas" panose="020B0609020204030204" pitchFamily="49" charset="0"/>
              </a:rPr>
              <a:t>www.red-gate.com/sql-lighthouse/ddl-trigger</a:t>
            </a:r>
          </a:p>
          <a:p>
            <a:pPr marL="0" indent="0">
              <a:buNone/>
            </a:pPr>
            <a:r>
              <a:rPr lang="en-GB" sz="1600" dirty="0" smtClean="0">
                <a:solidFill>
                  <a:srgbClr val="539723"/>
                </a:solidFill>
                <a:latin typeface="Consolas" panose="020B0609020204030204" pitchFamily="49" charset="0"/>
              </a:rPr>
              <a:t> </a:t>
            </a:r>
            <a:r>
              <a:rPr lang="en-GB" sz="1600" dirty="0">
                <a:solidFill>
                  <a:srgbClr val="539723"/>
                </a:solidFill>
                <a:latin typeface="Consolas" panose="020B0609020204030204" pitchFamily="49" charset="0"/>
              </a:rPr>
              <a:t>*</a:t>
            </a:r>
          </a:p>
          <a:p>
            <a:pPr marL="0" indent="0">
              <a:buNone/>
            </a:pPr>
            <a:r>
              <a:rPr lang="en-GB" sz="1600" dirty="0">
                <a:solidFill>
                  <a:srgbClr val="539723"/>
                </a:solidFill>
                <a:latin typeface="Consolas" panose="020B0609020204030204" pitchFamily="49" charset="0"/>
              </a:rPr>
              <a:t> *    If you have any problems, or need to change this object, we really want to know,</a:t>
            </a:r>
          </a:p>
          <a:p>
            <a:pPr marL="0" indent="0">
              <a:buNone/>
            </a:pPr>
            <a:r>
              <a:rPr lang="en-GB" sz="1600" dirty="0">
                <a:solidFill>
                  <a:srgbClr val="539723"/>
                </a:solidFill>
                <a:latin typeface="Consolas" panose="020B0609020204030204" pitchFamily="49" charset="0"/>
              </a:rPr>
              <a:t> *    please email us at: </a:t>
            </a:r>
            <a:r>
              <a:rPr lang="en-GB" sz="1600" u="sng" dirty="0">
                <a:solidFill>
                  <a:schemeClr val="accent5">
                    <a:lumMod val="75000"/>
                  </a:schemeClr>
                </a:solidFill>
                <a:latin typeface="Consolas" panose="020B0609020204030204" pitchFamily="49" charset="0"/>
              </a:rPr>
              <a:t>dbdashboardsupport@red-gate.com</a:t>
            </a:r>
          </a:p>
          <a:p>
            <a:pPr marL="0" indent="0">
              <a:buNone/>
            </a:pPr>
            <a:r>
              <a:rPr lang="en-GB" sz="1600" dirty="0">
                <a:solidFill>
                  <a:srgbClr val="539723"/>
                </a:solidFill>
                <a:latin typeface="Consolas" panose="020B0609020204030204" pitchFamily="49" charset="0"/>
              </a:rPr>
              <a:t> *</a:t>
            </a:r>
          </a:p>
          <a:p>
            <a:pPr marL="0" indent="0">
              <a:buNone/>
            </a:pPr>
            <a:r>
              <a:rPr lang="en-GB" sz="1600" dirty="0">
                <a:solidFill>
                  <a:srgbClr val="539723"/>
                </a:solidFill>
                <a:latin typeface="Consolas" panose="020B0609020204030204" pitchFamily="49" charset="0"/>
              </a:rPr>
              <a:t> *    Copyright © Red Gate Software Ltd. 2014</a:t>
            </a:r>
          </a:p>
          <a:p>
            <a:pPr marL="0" indent="0">
              <a:buNone/>
            </a:pPr>
            <a:r>
              <a:rPr lang="en-GB" sz="1600" dirty="0">
                <a:solidFill>
                  <a:srgbClr val="539723"/>
                </a:solidFill>
                <a:latin typeface="Consolas" panose="020B0609020204030204" pitchFamily="49" charset="0"/>
              </a:rPr>
              <a:t> </a:t>
            </a:r>
            <a:r>
              <a:rPr lang="en-GB" sz="1600" dirty="0" smtClean="0">
                <a:solidFill>
                  <a:srgbClr val="539723"/>
                </a:solidFill>
                <a:latin typeface="Consolas" panose="020B0609020204030204" pitchFamily="49" charset="0"/>
              </a:rPr>
              <a:t>*/</a:t>
            </a:r>
          </a:p>
          <a:p>
            <a:pPr marL="0" indent="0">
              <a:buNone/>
            </a:pPr>
            <a:r>
              <a:rPr lang="en-US" sz="1600" b="0" dirty="0">
                <a:solidFill>
                  <a:schemeClr val="accent2">
                    <a:lumMod val="75000"/>
                  </a:schemeClr>
                </a:solidFill>
                <a:latin typeface="Consolas" panose="020B0609020204030204" pitchFamily="49" charset="0"/>
              </a:rPr>
              <a:t>CREATE TRIGGER </a:t>
            </a:r>
            <a:r>
              <a:rPr lang="en-US" sz="1600" b="0" dirty="0">
                <a:solidFill>
                  <a:schemeClr val="tx2">
                    <a:lumMod val="75000"/>
                  </a:schemeClr>
                </a:solidFill>
                <a:latin typeface="Consolas" panose="020B0609020204030204" pitchFamily="49" charset="0"/>
              </a:rPr>
              <a:t>RG_SQLLighthouse_DDLTrigger</a:t>
            </a:r>
          </a:p>
          <a:p>
            <a:pPr marL="0" indent="0">
              <a:buNone/>
            </a:pPr>
            <a:r>
              <a:rPr lang="en-US" sz="1600" b="0" dirty="0">
                <a:solidFill>
                  <a:schemeClr val="accent2">
                    <a:lumMod val="75000"/>
                  </a:schemeClr>
                </a:solidFill>
                <a:latin typeface="Consolas" panose="020B0609020204030204" pitchFamily="49" charset="0"/>
              </a:rPr>
              <a:t>    ON ALL SERVER</a:t>
            </a:r>
          </a:p>
          <a:p>
            <a:pPr marL="0" indent="0">
              <a:buNone/>
            </a:pPr>
            <a:r>
              <a:rPr lang="en-US" sz="1600" b="0" dirty="0">
                <a:solidFill>
                  <a:schemeClr val="accent2">
                    <a:lumMod val="75000"/>
                  </a:schemeClr>
                </a:solidFill>
                <a:latin typeface="Consolas" panose="020B0609020204030204" pitchFamily="49" charset="0"/>
              </a:rPr>
              <a:t>    WITH EXECUTE AS SELF</a:t>
            </a:r>
          </a:p>
          <a:p>
            <a:pPr marL="0" indent="0">
              <a:buNone/>
            </a:pPr>
            <a:r>
              <a:rPr lang="en-US" sz="1600" b="0" dirty="0">
                <a:solidFill>
                  <a:schemeClr val="accent2">
                    <a:lumMod val="75000"/>
                  </a:schemeClr>
                </a:solidFill>
                <a:latin typeface="Consolas" panose="020B0609020204030204" pitchFamily="49" charset="0"/>
              </a:rPr>
              <a:t>    AFTER DDL_EVENTS</a:t>
            </a:r>
          </a:p>
          <a:p>
            <a:pPr marL="0" indent="0">
              <a:buNone/>
            </a:pPr>
            <a:r>
              <a:rPr lang="en-US" sz="1600" b="0" dirty="0" smtClean="0">
                <a:solidFill>
                  <a:schemeClr val="accent2">
                    <a:lumMod val="75000"/>
                  </a:schemeClr>
                </a:solidFill>
                <a:latin typeface="Consolas" panose="020B0609020204030204" pitchFamily="49" charset="0"/>
              </a:rPr>
              <a:t>AS</a:t>
            </a:r>
          </a:p>
          <a:p>
            <a:pPr marL="0" indent="0">
              <a:buNone/>
            </a:pPr>
            <a:r>
              <a:rPr lang="en-US" sz="1600" b="0" dirty="0" smtClean="0">
                <a:solidFill>
                  <a:schemeClr val="accent2">
                    <a:lumMod val="75000"/>
                  </a:schemeClr>
                </a:solidFill>
                <a:latin typeface="Consolas" panose="020B0609020204030204" pitchFamily="49" charset="0"/>
              </a:rPr>
              <a:t>	...</a:t>
            </a:r>
            <a:endParaRPr lang="en-GB" sz="1600" b="0" dirty="0">
              <a:solidFill>
                <a:schemeClr val="accent2">
                  <a:lumMod val="75000"/>
                </a:schemeClr>
              </a:solidFill>
              <a:latin typeface="Consolas" panose="020B0609020204030204" pitchFamily="49" charset="0"/>
            </a:endParaRPr>
          </a:p>
        </p:txBody>
      </p:sp>
    </p:spTree>
    <p:extLst>
      <p:ext uri="{BB962C8B-B14F-4D97-AF65-F5344CB8AC3E}">
        <p14:creationId xmlns:p14="http://schemas.microsoft.com/office/powerpoint/2010/main" val="7936031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4633381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751641" y="3027627"/>
            <a:ext cx="4694551" cy="1295764"/>
          </a:xfrm>
        </p:spPr>
        <p:txBody>
          <a:bodyPr/>
          <a:lstStyle/>
          <a:p>
            <a:r>
              <a:rPr lang="en-GB" sz="2800" b="0" dirty="0">
                <a:latin typeface="Arial" panose="020B0604020202020204" pitchFamily="34" charset="0"/>
                <a:cs typeface="Arial" panose="020B0604020202020204" pitchFamily="34" charset="0"/>
              </a:rPr>
              <a:t>www.davidsimner.me.uk</a:t>
            </a:r>
            <a:br>
              <a:rPr lang="en-GB" sz="2800" b="0" dirty="0">
                <a:latin typeface="Arial" panose="020B0604020202020204" pitchFamily="34" charset="0"/>
                <a:cs typeface="Arial" panose="020B0604020202020204" pitchFamily="34" charset="0"/>
              </a:rPr>
            </a:br>
            <a:r>
              <a:rPr lang="en-GB" sz="2800" b="0" dirty="0">
                <a:latin typeface="Arial" panose="020B0604020202020204" pitchFamily="34" charset="0"/>
                <a:cs typeface="Arial" panose="020B0604020202020204" pitchFamily="34" charset="0"/>
              </a:rPr>
              <a:t>david.simner@red-gate.com</a:t>
            </a:r>
          </a:p>
        </p:txBody>
      </p:sp>
      <p:sp>
        <p:nvSpPr>
          <p:cNvPr id="5" name="Title 3"/>
          <p:cNvSpPr txBox="1">
            <a:spLocks/>
          </p:cNvSpPr>
          <p:nvPr/>
        </p:nvSpPr>
        <p:spPr bwMode="auto">
          <a:xfrm>
            <a:off x="5751637" y="2460891"/>
            <a:ext cx="3803844" cy="566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000" b="1" kern="1200">
                <a:solidFill>
                  <a:srgbClr val="635C50"/>
                </a:solidFill>
                <a:latin typeface="Arial Bold"/>
                <a:ea typeface="ＭＳ Ｐゴシック" pitchFamily="26" charset="-128"/>
                <a:cs typeface="Arial Bold"/>
              </a:defRPr>
            </a:lvl1pPr>
            <a:lvl2pPr algn="l" defTabSz="457200" rtl="0" eaLnBrk="0" fontAlgn="base" hangingPunct="0">
              <a:spcBef>
                <a:spcPct val="0"/>
              </a:spcBef>
              <a:spcAft>
                <a:spcPct val="0"/>
              </a:spcAft>
              <a:defRPr sz="4400" b="1">
                <a:solidFill>
                  <a:srgbClr val="404040"/>
                </a:solidFill>
                <a:latin typeface="Arial Bold" pitchFamily="26" charset="0"/>
                <a:ea typeface="ＭＳ Ｐゴシック" pitchFamily="26" charset="-128"/>
                <a:cs typeface="Arial Bold" charset="0"/>
              </a:defRPr>
            </a:lvl2pPr>
            <a:lvl3pPr algn="l" defTabSz="457200" rtl="0" eaLnBrk="0" fontAlgn="base" hangingPunct="0">
              <a:spcBef>
                <a:spcPct val="0"/>
              </a:spcBef>
              <a:spcAft>
                <a:spcPct val="0"/>
              </a:spcAft>
              <a:defRPr sz="4400" b="1">
                <a:solidFill>
                  <a:srgbClr val="404040"/>
                </a:solidFill>
                <a:latin typeface="Arial Bold" pitchFamily="26" charset="0"/>
                <a:ea typeface="ＭＳ Ｐゴシック" pitchFamily="26" charset="-128"/>
                <a:cs typeface="Arial Bold" charset="0"/>
              </a:defRPr>
            </a:lvl3pPr>
            <a:lvl4pPr algn="l" defTabSz="457200" rtl="0" eaLnBrk="0" fontAlgn="base" hangingPunct="0">
              <a:spcBef>
                <a:spcPct val="0"/>
              </a:spcBef>
              <a:spcAft>
                <a:spcPct val="0"/>
              </a:spcAft>
              <a:defRPr sz="4400" b="1">
                <a:solidFill>
                  <a:srgbClr val="404040"/>
                </a:solidFill>
                <a:latin typeface="Arial Bold" pitchFamily="26" charset="0"/>
                <a:ea typeface="ＭＳ Ｐゴシック" pitchFamily="26" charset="-128"/>
                <a:cs typeface="Arial Bold" charset="0"/>
              </a:defRPr>
            </a:lvl4pPr>
            <a:lvl5pPr algn="l" defTabSz="457200" rtl="0" eaLnBrk="0" fontAlgn="base" hangingPunct="0">
              <a:spcBef>
                <a:spcPct val="0"/>
              </a:spcBef>
              <a:spcAft>
                <a:spcPct val="0"/>
              </a:spcAft>
              <a:defRPr sz="4400" b="1">
                <a:solidFill>
                  <a:srgbClr val="404040"/>
                </a:solidFill>
                <a:latin typeface="Arial Bold" pitchFamily="26" charset="0"/>
                <a:ea typeface="ＭＳ Ｐゴシック" pitchFamily="26" charset="-128"/>
                <a:cs typeface="Arial Bold" charset="0"/>
              </a:defRPr>
            </a:lvl5pPr>
            <a:lvl6pPr marL="457200" algn="l" defTabSz="457200" rtl="0" fontAlgn="base">
              <a:spcBef>
                <a:spcPct val="0"/>
              </a:spcBef>
              <a:spcAft>
                <a:spcPct val="0"/>
              </a:spcAft>
              <a:defRPr sz="4400" b="1">
                <a:solidFill>
                  <a:schemeClr val="bg1"/>
                </a:solidFill>
                <a:latin typeface="Arial Bold" pitchFamily="26" charset="0"/>
                <a:ea typeface="ＭＳ Ｐゴシック" pitchFamily="26" charset="-128"/>
              </a:defRPr>
            </a:lvl6pPr>
            <a:lvl7pPr marL="914400" algn="l" defTabSz="457200" rtl="0" fontAlgn="base">
              <a:spcBef>
                <a:spcPct val="0"/>
              </a:spcBef>
              <a:spcAft>
                <a:spcPct val="0"/>
              </a:spcAft>
              <a:defRPr sz="4400" b="1">
                <a:solidFill>
                  <a:schemeClr val="bg1"/>
                </a:solidFill>
                <a:latin typeface="Arial Bold" pitchFamily="26" charset="0"/>
                <a:ea typeface="ＭＳ Ｐゴシック" pitchFamily="26" charset="-128"/>
              </a:defRPr>
            </a:lvl7pPr>
            <a:lvl8pPr marL="1371600" algn="l" defTabSz="457200" rtl="0" fontAlgn="base">
              <a:spcBef>
                <a:spcPct val="0"/>
              </a:spcBef>
              <a:spcAft>
                <a:spcPct val="0"/>
              </a:spcAft>
              <a:defRPr sz="4400" b="1">
                <a:solidFill>
                  <a:schemeClr val="bg1"/>
                </a:solidFill>
                <a:latin typeface="Arial Bold" pitchFamily="26" charset="0"/>
                <a:ea typeface="ＭＳ Ｐゴシック" pitchFamily="26" charset="-128"/>
              </a:defRPr>
            </a:lvl8pPr>
            <a:lvl9pPr marL="1828800" algn="l" defTabSz="457200" rtl="0" fontAlgn="base">
              <a:spcBef>
                <a:spcPct val="0"/>
              </a:spcBef>
              <a:spcAft>
                <a:spcPct val="0"/>
              </a:spcAft>
              <a:defRPr sz="4400" b="1">
                <a:solidFill>
                  <a:schemeClr val="bg1"/>
                </a:solidFill>
                <a:latin typeface="Arial Bold" pitchFamily="26" charset="0"/>
                <a:ea typeface="ＭＳ Ｐゴシック" pitchFamily="26" charset="-128"/>
              </a:defRPr>
            </a:lvl9pPr>
          </a:lstStyle>
          <a:p>
            <a:r>
              <a:rPr lang="en-GB" sz="4400" b="0" dirty="0"/>
              <a:t>David Simner</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rot="5400000">
            <a:off x="1792619" y="2006724"/>
            <a:ext cx="3011395" cy="2844552"/>
          </a:xfrm>
          <a:prstGeom prst="rect">
            <a:avLst/>
          </a:prstGeom>
        </p:spPr>
      </p:pic>
    </p:spTree>
    <p:extLst>
      <p:ext uri="{BB962C8B-B14F-4D97-AF65-F5344CB8AC3E}">
        <p14:creationId xmlns:p14="http://schemas.microsoft.com/office/powerpoint/2010/main" val="42129134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8159"/>
            <a:ext cx="6572380" cy="566168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380" y="0"/>
            <a:ext cx="5619620" cy="6858000"/>
          </a:xfrm>
          <a:prstGeom prst="rect">
            <a:avLst/>
          </a:prstGeom>
        </p:spPr>
      </p:pic>
    </p:spTree>
    <p:extLst>
      <p:ext uri="{BB962C8B-B14F-4D97-AF65-F5344CB8AC3E}">
        <p14:creationId xmlns:p14="http://schemas.microsoft.com/office/powerpoint/2010/main" val="5868844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101" y="175364"/>
            <a:ext cx="2857899" cy="19052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000" y="1422797"/>
            <a:ext cx="7143750" cy="4012406"/>
          </a:xfrm>
          <a:prstGeom prst="rect">
            <a:avLst/>
          </a:prstGeom>
        </p:spPr>
      </p:pic>
    </p:spTree>
    <p:extLst>
      <p:ext uri="{BB962C8B-B14F-4D97-AF65-F5344CB8AC3E}">
        <p14:creationId xmlns:p14="http://schemas.microsoft.com/office/powerpoint/2010/main" val="38700670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 y="1343417"/>
            <a:ext cx="12196396" cy="4171167"/>
          </a:xfrm>
          <a:prstGeom prst="rect">
            <a:avLst/>
          </a:prstGeom>
        </p:spPr>
      </p:pic>
    </p:spTree>
    <p:extLst>
      <p:ext uri="{BB962C8B-B14F-4D97-AF65-F5344CB8AC3E}">
        <p14:creationId xmlns:p14="http://schemas.microsoft.com/office/powerpoint/2010/main" val="41420255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Scaling feedback</a:t>
            </a:r>
            <a:endParaRPr lang="en-GB" dirty="0"/>
          </a:p>
        </p:txBody>
      </p:sp>
      <p:sp>
        <p:nvSpPr>
          <p:cNvPr id="3" name="Content Placeholder 2"/>
          <p:cNvSpPr>
            <a:spLocks noGrp="1"/>
          </p:cNvSpPr>
          <p:nvPr>
            <p:ph idx="1"/>
          </p:nvPr>
        </p:nvSpPr>
        <p:spPr/>
        <p:txBody>
          <a:bodyPr/>
          <a:lstStyle/>
          <a:p>
            <a:r>
              <a:rPr lang="en-GB" dirty="0" smtClean="0"/>
              <a:t>Auto emails</a:t>
            </a:r>
          </a:p>
          <a:p>
            <a:r>
              <a:rPr lang="en-GB" dirty="0"/>
              <a:t>Surveys</a:t>
            </a:r>
          </a:p>
          <a:p>
            <a:r>
              <a:rPr lang="en-GB" dirty="0" smtClean="0"/>
              <a:t>UserVoice</a:t>
            </a:r>
          </a:p>
          <a:p>
            <a:r>
              <a:rPr lang="en-GB" dirty="0" smtClean="0"/>
              <a:t>Support rota</a:t>
            </a:r>
          </a:p>
          <a:p>
            <a:r>
              <a:rPr lang="en-GB" dirty="0"/>
              <a:t>In-product support </a:t>
            </a:r>
            <a:r>
              <a:rPr lang="en-GB" dirty="0" smtClean="0"/>
              <a:t>system</a:t>
            </a:r>
            <a:endParaRPr lang="en-GB" dirty="0"/>
          </a:p>
        </p:txBody>
      </p:sp>
    </p:spTree>
    <p:extLst>
      <p:ext uri="{BB962C8B-B14F-4D97-AF65-F5344CB8AC3E}">
        <p14:creationId xmlns:p14="http://schemas.microsoft.com/office/powerpoint/2010/main" val="324668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52115227"/>
              </p:ext>
            </p:extLst>
          </p:nvPr>
        </p:nvGraphicFramePr>
        <p:xfrm>
          <a:off x="0" y="0"/>
          <a:ext cx="12192000" cy="6858000"/>
        </p:xfrm>
        <a:graphic>
          <a:graphicData uri="http://schemas.openxmlformats.org/drawingml/2006/table">
            <a:tbl>
              <a:tblPr>
                <a:tableStyleId>{073A0DAA-6AF3-43AB-8588-CEC1D06C72B9}</a:tableStyleId>
              </a:tblPr>
              <a:tblGrid>
                <a:gridCol w="3048000"/>
                <a:gridCol w="3048000"/>
                <a:gridCol w="3048000"/>
                <a:gridCol w="3048000"/>
              </a:tblGrid>
              <a:tr h="3429000">
                <a:tc>
                  <a:txBody>
                    <a:bodyPr/>
                    <a:lstStyle/>
                    <a:p>
                      <a:pPr algn="ctr"/>
                      <a:r>
                        <a:rPr lang="en-GB" dirty="0" smtClean="0">
                          <a:latin typeface="Arial Bold" panose="020B0704020202020204" pitchFamily="34" charset="0"/>
                          <a:cs typeface="Arial Bold" panose="020B0704020202020204" pitchFamily="34" charset="0"/>
                        </a:rPr>
                        <a:t>October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smtClean="0">
                          <a:latin typeface="Arial Bold" panose="020B0704020202020204" pitchFamily="34" charset="0"/>
                          <a:cs typeface="Arial Bold" panose="020B0704020202020204" pitchFamily="34" charset="0"/>
                        </a:rPr>
                        <a:t>November</a:t>
                      </a:r>
                      <a:endParaRPr lang="en-GB" dirty="0">
                        <a:latin typeface="Arial Bold" panose="020B0704020202020204" pitchFamily="34" charset="0"/>
                        <a:cs typeface="Arial Bold" panose="020B07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smtClean="0">
                          <a:latin typeface="Arial Bold" panose="020B0704020202020204" pitchFamily="34" charset="0"/>
                          <a:cs typeface="Arial Bold" panose="020B0704020202020204" pitchFamily="34" charset="0"/>
                        </a:rPr>
                        <a:t>December</a:t>
                      </a:r>
                      <a:endParaRPr lang="en-GB" dirty="0">
                        <a:latin typeface="Arial Bold" panose="020B0704020202020204" pitchFamily="34" charset="0"/>
                        <a:cs typeface="Arial Bold" panose="020B07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smtClean="0">
                          <a:latin typeface="Arial Bold" panose="020B0704020202020204" pitchFamily="34" charset="0"/>
                          <a:cs typeface="Arial Bold" panose="020B0704020202020204" pitchFamily="34" charset="0"/>
                        </a:rPr>
                        <a:t>January</a:t>
                      </a:r>
                      <a:endParaRPr lang="en-GB" dirty="0">
                        <a:latin typeface="Arial Bold" panose="020B0704020202020204" pitchFamily="34" charset="0"/>
                        <a:cs typeface="Arial Bold" panose="020B07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429000">
                <a:tc>
                  <a:txBody>
                    <a:bodyPr/>
                    <a:lstStyle/>
                    <a:p>
                      <a:pPr algn="ctr"/>
                      <a:r>
                        <a:rPr lang="en-GB" dirty="0" smtClean="0">
                          <a:latin typeface="Arial Bold" panose="020B0704020202020204" pitchFamily="34" charset="0"/>
                          <a:cs typeface="Arial Bold" panose="020B0704020202020204" pitchFamily="34" charset="0"/>
                        </a:rPr>
                        <a:t>February</a:t>
                      </a:r>
                      <a:endParaRPr lang="en-GB" dirty="0">
                        <a:latin typeface="Arial Bold" panose="020B0704020202020204" pitchFamily="34" charset="0"/>
                        <a:cs typeface="Arial Bold" panose="020B07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smtClean="0">
                          <a:latin typeface="Arial Bold" panose="020B0704020202020204" pitchFamily="34" charset="0"/>
                          <a:cs typeface="Arial Bold" panose="020B0704020202020204" pitchFamily="34" charset="0"/>
                        </a:rPr>
                        <a:t>March</a:t>
                      </a:r>
                      <a:endParaRPr lang="en-GB" dirty="0">
                        <a:latin typeface="Arial Bold" panose="020B0704020202020204" pitchFamily="34" charset="0"/>
                        <a:cs typeface="Arial Bold" panose="020B07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smtClean="0">
                          <a:latin typeface="Arial Bold" panose="020B0704020202020204" pitchFamily="34" charset="0"/>
                          <a:cs typeface="Arial Bold" panose="020B0704020202020204" pitchFamily="34" charset="0"/>
                        </a:rPr>
                        <a:t>April</a:t>
                      </a:r>
                      <a:endParaRPr lang="en-GB" dirty="0">
                        <a:latin typeface="Arial Bold" panose="020B0704020202020204" pitchFamily="34" charset="0"/>
                        <a:cs typeface="Arial Bold" panose="020B07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smtClean="0">
                          <a:latin typeface="Arial Bold" panose="020B0704020202020204" pitchFamily="34" charset="0"/>
                          <a:cs typeface="Arial Bold" panose="020B0704020202020204" pitchFamily="34" charset="0"/>
                        </a:rPr>
                        <a:t>May</a:t>
                      </a:r>
                      <a:endParaRPr lang="en-GB" dirty="0">
                        <a:latin typeface="Arial Bold" panose="020B0704020202020204" pitchFamily="34" charset="0"/>
                        <a:cs typeface="Arial Bold" panose="020B07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649372376"/>
              </p:ext>
            </p:extLst>
          </p:nvPr>
        </p:nvGraphicFramePr>
        <p:xfrm>
          <a:off x="-1" y="475991"/>
          <a:ext cx="3043824" cy="2931089"/>
        </p:xfrm>
        <a:graphic>
          <a:graphicData uri="http://schemas.openxmlformats.org/drawingml/2006/table">
            <a:tbl>
              <a:tblPr>
                <a:tableStyleId>{5C22544A-7EE6-4342-B048-85BDC9FD1C3A}</a:tableStyleId>
              </a:tblPr>
              <a:tblGrid>
                <a:gridCol w="434832"/>
                <a:gridCol w="434832"/>
                <a:gridCol w="434832"/>
                <a:gridCol w="434832"/>
                <a:gridCol w="434832"/>
                <a:gridCol w="434832"/>
                <a:gridCol w="434832"/>
              </a:tblGrid>
              <a:tr h="418727">
                <a:tc>
                  <a:txBody>
                    <a:bodyPr/>
                    <a:lstStyle/>
                    <a:p>
                      <a:pPr algn="ctr"/>
                      <a:r>
                        <a:rPr lang="en-GB" sz="1400" dirty="0" smtClean="0">
                          <a:latin typeface="Arial Bold" panose="020B0704020202020204" pitchFamily="34" charset="0"/>
                          <a:cs typeface="Arial Bold" panose="020B0704020202020204" pitchFamily="34" charset="0"/>
                        </a:rPr>
                        <a:t>M</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T</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W</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T</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F</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S</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S</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13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20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27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30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31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502279922"/>
              </p:ext>
            </p:extLst>
          </p:nvPr>
        </p:nvGraphicFramePr>
        <p:xfrm>
          <a:off x="3052175" y="475991"/>
          <a:ext cx="3043824" cy="2931089"/>
        </p:xfrm>
        <a:graphic>
          <a:graphicData uri="http://schemas.openxmlformats.org/drawingml/2006/table">
            <a:tbl>
              <a:tblPr>
                <a:tableStyleId>{5C22544A-7EE6-4342-B048-85BDC9FD1C3A}</a:tableStyleId>
              </a:tblPr>
              <a:tblGrid>
                <a:gridCol w="434832"/>
                <a:gridCol w="434832"/>
                <a:gridCol w="434832"/>
                <a:gridCol w="434832"/>
                <a:gridCol w="434832"/>
                <a:gridCol w="434832"/>
                <a:gridCol w="434832"/>
              </a:tblGrid>
              <a:tr h="418727">
                <a:tc>
                  <a:txBody>
                    <a:bodyPr/>
                    <a:lstStyle/>
                    <a:p>
                      <a:pPr algn="ctr"/>
                      <a:r>
                        <a:rPr lang="en-GB" sz="1400" dirty="0" smtClean="0">
                          <a:latin typeface="Arial Bold" panose="020B0704020202020204" pitchFamily="34" charset="0"/>
                          <a:cs typeface="Arial Bold" panose="020B0704020202020204" pitchFamily="34" charset="0"/>
                        </a:rPr>
                        <a:t>M</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T</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W</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T</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F</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S</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S</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10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17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24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30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3195812"/>
              </p:ext>
            </p:extLst>
          </p:nvPr>
        </p:nvGraphicFramePr>
        <p:xfrm>
          <a:off x="6104351" y="475990"/>
          <a:ext cx="3043824" cy="2931089"/>
        </p:xfrm>
        <a:graphic>
          <a:graphicData uri="http://schemas.openxmlformats.org/drawingml/2006/table">
            <a:tbl>
              <a:tblPr>
                <a:tableStyleId>{5C22544A-7EE6-4342-B048-85BDC9FD1C3A}</a:tableStyleId>
              </a:tblPr>
              <a:tblGrid>
                <a:gridCol w="434832"/>
                <a:gridCol w="434832"/>
                <a:gridCol w="434832"/>
                <a:gridCol w="434832"/>
                <a:gridCol w="434832"/>
                <a:gridCol w="434832"/>
                <a:gridCol w="434832"/>
              </a:tblGrid>
              <a:tr h="418727">
                <a:tc>
                  <a:txBody>
                    <a:bodyPr/>
                    <a:lstStyle/>
                    <a:p>
                      <a:pPr algn="ctr"/>
                      <a:r>
                        <a:rPr lang="en-GB" sz="1400" dirty="0" smtClean="0">
                          <a:latin typeface="Arial Bold" panose="020B0704020202020204" pitchFamily="34" charset="0"/>
                          <a:cs typeface="Arial Bold" panose="020B0704020202020204" pitchFamily="34" charset="0"/>
                        </a:rPr>
                        <a:t>M</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T</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W</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T</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F</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S</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S</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15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22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29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30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31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84220444"/>
              </p:ext>
            </p:extLst>
          </p:nvPr>
        </p:nvGraphicFramePr>
        <p:xfrm>
          <a:off x="9148174" y="475991"/>
          <a:ext cx="3043824" cy="2931089"/>
        </p:xfrm>
        <a:graphic>
          <a:graphicData uri="http://schemas.openxmlformats.org/drawingml/2006/table">
            <a:tbl>
              <a:tblPr>
                <a:tableStyleId>{5C22544A-7EE6-4342-B048-85BDC9FD1C3A}</a:tableStyleId>
              </a:tblPr>
              <a:tblGrid>
                <a:gridCol w="434832"/>
                <a:gridCol w="434832"/>
                <a:gridCol w="434832"/>
                <a:gridCol w="434832"/>
                <a:gridCol w="434832"/>
                <a:gridCol w="434832"/>
                <a:gridCol w="434832"/>
              </a:tblGrid>
              <a:tr h="418727">
                <a:tc>
                  <a:txBody>
                    <a:bodyPr/>
                    <a:lstStyle/>
                    <a:p>
                      <a:pPr algn="ctr"/>
                      <a:r>
                        <a:rPr lang="en-GB" sz="1400" dirty="0" smtClean="0">
                          <a:latin typeface="Arial Bold" panose="020B0704020202020204" pitchFamily="34" charset="0"/>
                          <a:cs typeface="Arial Bold" panose="020B0704020202020204" pitchFamily="34" charset="0"/>
                        </a:rPr>
                        <a:t>M</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T</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W</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T</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F</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S</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S</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12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19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26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30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31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6966111"/>
              </p:ext>
            </p:extLst>
          </p:nvPr>
        </p:nvGraphicFramePr>
        <p:xfrm>
          <a:off x="8351" y="3883071"/>
          <a:ext cx="3043824" cy="2931089"/>
        </p:xfrm>
        <a:graphic>
          <a:graphicData uri="http://schemas.openxmlformats.org/drawingml/2006/table">
            <a:tbl>
              <a:tblPr>
                <a:tableStyleId>{5C22544A-7EE6-4342-B048-85BDC9FD1C3A}</a:tableStyleId>
              </a:tblPr>
              <a:tblGrid>
                <a:gridCol w="434832"/>
                <a:gridCol w="434832"/>
                <a:gridCol w="434832"/>
                <a:gridCol w="434832"/>
                <a:gridCol w="434832"/>
                <a:gridCol w="434832"/>
                <a:gridCol w="434832"/>
              </a:tblGrid>
              <a:tr h="418727">
                <a:tc>
                  <a:txBody>
                    <a:bodyPr/>
                    <a:lstStyle/>
                    <a:p>
                      <a:pPr algn="ctr"/>
                      <a:r>
                        <a:rPr lang="en-GB" sz="1400" dirty="0" smtClean="0">
                          <a:latin typeface="Arial Bold" panose="020B0704020202020204" pitchFamily="34" charset="0"/>
                          <a:cs typeface="Arial Bold" panose="020B0704020202020204" pitchFamily="34" charset="0"/>
                        </a:rPr>
                        <a:t>M</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T</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W</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T</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F</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S</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S</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16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23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08931870"/>
              </p:ext>
            </p:extLst>
          </p:nvPr>
        </p:nvGraphicFramePr>
        <p:xfrm>
          <a:off x="3043823" y="3885161"/>
          <a:ext cx="3043824" cy="2931089"/>
        </p:xfrm>
        <a:graphic>
          <a:graphicData uri="http://schemas.openxmlformats.org/drawingml/2006/table">
            <a:tbl>
              <a:tblPr>
                <a:tableStyleId>{5C22544A-7EE6-4342-B048-85BDC9FD1C3A}</a:tableStyleId>
              </a:tblPr>
              <a:tblGrid>
                <a:gridCol w="434832"/>
                <a:gridCol w="434832"/>
                <a:gridCol w="434832"/>
                <a:gridCol w="434832"/>
                <a:gridCol w="434832"/>
                <a:gridCol w="434832"/>
                <a:gridCol w="434832"/>
              </a:tblGrid>
              <a:tr h="418727">
                <a:tc>
                  <a:txBody>
                    <a:bodyPr/>
                    <a:lstStyle/>
                    <a:p>
                      <a:pPr algn="ctr"/>
                      <a:r>
                        <a:rPr lang="en-GB" sz="1400" dirty="0" smtClean="0">
                          <a:latin typeface="Arial Bold" panose="020B0704020202020204" pitchFamily="34" charset="0"/>
                          <a:cs typeface="Arial Bold" panose="020B0704020202020204" pitchFamily="34" charset="0"/>
                        </a:rPr>
                        <a:t>M</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T</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W</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T</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F</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S</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S</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16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23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30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31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04755848"/>
              </p:ext>
            </p:extLst>
          </p:nvPr>
        </p:nvGraphicFramePr>
        <p:xfrm>
          <a:off x="6104351" y="3883069"/>
          <a:ext cx="3043824" cy="2931089"/>
        </p:xfrm>
        <a:graphic>
          <a:graphicData uri="http://schemas.openxmlformats.org/drawingml/2006/table">
            <a:tbl>
              <a:tblPr>
                <a:tableStyleId>{5C22544A-7EE6-4342-B048-85BDC9FD1C3A}</a:tableStyleId>
              </a:tblPr>
              <a:tblGrid>
                <a:gridCol w="434832"/>
                <a:gridCol w="434832"/>
                <a:gridCol w="434832"/>
                <a:gridCol w="434832"/>
                <a:gridCol w="434832"/>
                <a:gridCol w="434832"/>
                <a:gridCol w="434832"/>
              </a:tblGrid>
              <a:tr h="418727">
                <a:tc>
                  <a:txBody>
                    <a:bodyPr/>
                    <a:lstStyle/>
                    <a:p>
                      <a:pPr algn="ctr"/>
                      <a:r>
                        <a:rPr lang="en-GB" sz="1400" dirty="0" smtClean="0">
                          <a:latin typeface="Arial Bold" panose="020B0704020202020204" pitchFamily="34" charset="0"/>
                          <a:cs typeface="Arial Bold" panose="020B0704020202020204" pitchFamily="34" charset="0"/>
                        </a:rPr>
                        <a:t>M</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T</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W</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T</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F</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S</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S</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13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20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27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30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592963210"/>
              </p:ext>
            </p:extLst>
          </p:nvPr>
        </p:nvGraphicFramePr>
        <p:xfrm>
          <a:off x="9164879" y="3883068"/>
          <a:ext cx="3043824" cy="2931089"/>
        </p:xfrm>
        <a:graphic>
          <a:graphicData uri="http://schemas.openxmlformats.org/drawingml/2006/table">
            <a:tbl>
              <a:tblPr>
                <a:tableStyleId>{5C22544A-7EE6-4342-B048-85BDC9FD1C3A}</a:tableStyleId>
              </a:tblPr>
              <a:tblGrid>
                <a:gridCol w="434832"/>
                <a:gridCol w="434832"/>
                <a:gridCol w="434832"/>
                <a:gridCol w="434832"/>
                <a:gridCol w="434832"/>
                <a:gridCol w="434832"/>
                <a:gridCol w="434832"/>
              </a:tblGrid>
              <a:tr h="418727">
                <a:tc>
                  <a:txBody>
                    <a:bodyPr/>
                    <a:lstStyle/>
                    <a:p>
                      <a:pPr algn="ctr"/>
                      <a:r>
                        <a:rPr lang="en-GB" sz="1400" dirty="0" smtClean="0">
                          <a:latin typeface="Arial Bold" panose="020B0704020202020204" pitchFamily="34" charset="0"/>
                          <a:cs typeface="Arial Bold" panose="020B0704020202020204" pitchFamily="34" charset="0"/>
                        </a:rPr>
                        <a:t>M</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T</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W</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T</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F</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S</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Bold" panose="020B0704020202020204" pitchFamily="34" charset="0"/>
                          <a:cs typeface="Arial Bold" panose="020B0704020202020204" pitchFamily="34" charset="0"/>
                        </a:rPr>
                        <a:t>S</a:t>
                      </a:r>
                      <a:endParaRPr lang="en-GB" sz="1400" dirty="0">
                        <a:latin typeface="Arial Bold" panose="020B0704020202020204" pitchFamily="34" charset="0"/>
                        <a:cs typeface="Arial Bold" panose="020B07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11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18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19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22</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23</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24</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r>
                        <a:rPr lang="en-GB" sz="1400" dirty="0" smtClean="0">
                          <a:latin typeface="Arial" panose="020B0604020202020204" pitchFamily="34" charset="0"/>
                          <a:cs typeface="Arial" panose="020B0604020202020204" pitchFamily="34" charset="0"/>
                        </a:rPr>
                        <a:t>25</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26</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27</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28</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29</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30</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400" dirty="0" smtClean="0">
                          <a:latin typeface="Arial" panose="020B0604020202020204" pitchFamily="34" charset="0"/>
                          <a:cs typeface="Arial" panose="020B0604020202020204" pitchFamily="34" charset="0"/>
                        </a:rPr>
                        <a:t>31</a:t>
                      </a: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18727">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3" name="Oval 2"/>
          <p:cNvSpPr/>
          <p:nvPr/>
        </p:nvSpPr>
        <p:spPr>
          <a:xfrm>
            <a:off x="889348" y="2116899"/>
            <a:ext cx="378000" cy="378000"/>
          </a:xfrm>
          <a:prstGeom prst="ellipse">
            <a:avLst/>
          </a:prstGeom>
          <a:noFill/>
          <a:ln w="63500">
            <a:solidFill>
              <a:srgbClr val="D9090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13" name="Oval 12"/>
          <p:cNvSpPr/>
          <p:nvPr/>
        </p:nvSpPr>
        <p:spPr>
          <a:xfrm>
            <a:off x="3948630" y="1292269"/>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14" name="Oval 13"/>
          <p:cNvSpPr/>
          <p:nvPr/>
        </p:nvSpPr>
        <p:spPr>
          <a:xfrm>
            <a:off x="4808262" y="1292269"/>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15" name="Oval 14"/>
          <p:cNvSpPr/>
          <p:nvPr/>
        </p:nvSpPr>
        <p:spPr>
          <a:xfrm>
            <a:off x="3948630" y="1701716"/>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16" name="Oval 15"/>
          <p:cNvSpPr/>
          <p:nvPr/>
        </p:nvSpPr>
        <p:spPr>
          <a:xfrm>
            <a:off x="4372561" y="2116899"/>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17" name="Oval 16"/>
          <p:cNvSpPr/>
          <p:nvPr/>
        </p:nvSpPr>
        <p:spPr>
          <a:xfrm>
            <a:off x="4372561" y="2545004"/>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18" name="Oval 17"/>
          <p:cNvSpPr/>
          <p:nvPr/>
        </p:nvSpPr>
        <p:spPr>
          <a:xfrm>
            <a:off x="7000806" y="866386"/>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19" name="Oval 18"/>
          <p:cNvSpPr/>
          <p:nvPr/>
        </p:nvSpPr>
        <p:spPr>
          <a:xfrm>
            <a:off x="7001782" y="1701716"/>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20" name="Oval 19"/>
          <p:cNvSpPr/>
          <p:nvPr/>
        </p:nvSpPr>
        <p:spPr>
          <a:xfrm>
            <a:off x="10027929" y="1292269"/>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21" name="Oval 20"/>
          <p:cNvSpPr/>
          <p:nvPr/>
        </p:nvSpPr>
        <p:spPr>
          <a:xfrm>
            <a:off x="10027929" y="1701716"/>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22" name="Oval 21"/>
          <p:cNvSpPr/>
          <p:nvPr/>
        </p:nvSpPr>
        <p:spPr>
          <a:xfrm>
            <a:off x="10027929" y="2116899"/>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23" name="Oval 22"/>
          <p:cNvSpPr/>
          <p:nvPr/>
        </p:nvSpPr>
        <p:spPr>
          <a:xfrm>
            <a:off x="10027929" y="2545004"/>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24" name="Oval 23"/>
          <p:cNvSpPr/>
          <p:nvPr/>
        </p:nvSpPr>
        <p:spPr>
          <a:xfrm>
            <a:off x="901874" y="4691910"/>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25" name="Oval 24"/>
          <p:cNvSpPr/>
          <p:nvPr/>
        </p:nvSpPr>
        <p:spPr>
          <a:xfrm>
            <a:off x="901874" y="5102140"/>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26" name="Oval 25"/>
          <p:cNvSpPr/>
          <p:nvPr/>
        </p:nvSpPr>
        <p:spPr>
          <a:xfrm>
            <a:off x="901874" y="5529203"/>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27" name="Oval 26"/>
          <p:cNvSpPr/>
          <p:nvPr/>
        </p:nvSpPr>
        <p:spPr>
          <a:xfrm>
            <a:off x="901874" y="5949873"/>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28" name="Oval 27"/>
          <p:cNvSpPr/>
          <p:nvPr/>
        </p:nvSpPr>
        <p:spPr>
          <a:xfrm>
            <a:off x="3937346" y="4699088"/>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29" name="Oval 28"/>
          <p:cNvSpPr/>
          <p:nvPr/>
        </p:nvSpPr>
        <p:spPr>
          <a:xfrm>
            <a:off x="3937478" y="5102140"/>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30" name="Oval 29"/>
          <p:cNvSpPr/>
          <p:nvPr/>
        </p:nvSpPr>
        <p:spPr>
          <a:xfrm>
            <a:off x="3941524" y="5521902"/>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31" name="Oval 30"/>
          <p:cNvSpPr/>
          <p:nvPr/>
        </p:nvSpPr>
        <p:spPr>
          <a:xfrm>
            <a:off x="3929130" y="5949873"/>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32" name="Oval 31"/>
          <p:cNvSpPr/>
          <p:nvPr/>
        </p:nvSpPr>
        <p:spPr>
          <a:xfrm>
            <a:off x="7000806" y="4267331"/>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33" name="Oval 32"/>
          <p:cNvSpPr/>
          <p:nvPr/>
        </p:nvSpPr>
        <p:spPr>
          <a:xfrm>
            <a:off x="7001782" y="5521902"/>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34" name="Oval 33"/>
          <p:cNvSpPr/>
          <p:nvPr/>
        </p:nvSpPr>
        <p:spPr>
          <a:xfrm>
            <a:off x="7001782" y="5949873"/>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35" name="Oval 34"/>
          <p:cNvSpPr/>
          <p:nvPr/>
        </p:nvSpPr>
        <p:spPr>
          <a:xfrm>
            <a:off x="10050050" y="4691910"/>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sp>
        <p:nvSpPr>
          <p:cNvPr id="36" name="Oval 35"/>
          <p:cNvSpPr/>
          <p:nvPr/>
        </p:nvSpPr>
        <p:spPr>
          <a:xfrm>
            <a:off x="10062576" y="5102140"/>
            <a:ext cx="378000" cy="378000"/>
          </a:xfrm>
          <a:prstGeom prst="ellipse">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smtClean="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431" y="2024457"/>
            <a:ext cx="600075" cy="314325"/>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4553" y="5462603"/>
            <a:ext cx="494046" cy="511200"/>
          </a:xfrm>
          <a:prstGeom prst="rect">
            <a:avLst/>
          </a:prstGeom>
        </p:spPr>
      </p:pic>
    </p:spTree>
    <p:extLst>
      <p:ext uri="{BB962C8B-B14F-4D97-AF65-F5344CB8AC3E}">
        <p14:creationId xmlns:p14="http://schemas.microsoft.com/office/powerpoint/2010/main" val="41736168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137079" cy="6858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079" y="783405"/>
            <a:ext cx="7054921" cy="5291191"/>
          </a:xfrm>
          <a:prstGeom prst="rect">
            <a:avLst/>
          </a:prstGeom>
        </p:spPr>
      </p:pic>
    </p:spTree>
    <p:extLst>
      <p:ext uri="{BB962C8B-B14F-4D97-AF65-F5344CB8AC3E}">
        <p14:creationId xmlns:p14="http://schemas.microsoft.com/office/powerpoint/2010/main" val="37386224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0" y="0"/>
            <a:ext cx="12031061" cy="6858000"/>
          </a:xfrm>
          <a:prstGeom prst="rect">
            <a:avLst/>
          </a:prstGeom>
        </p:spPr>
      </p:pic>
    </p:spTree>
    <p:extLst>
      <p:ext uri="{BB962C8B-B14F-4D97-AF65-F5344CB8AC3E}">
        <p14:creationId xmlns:p14="http://schemas.microsoft.com/office/powerpoint/2010/main" val="4740203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4" y="0"/>
            <a:ext cx="12140612" cy="6858000"/>
          </a:xfrm>
          <a:prstGeom prst="rect">
            <a:avLst/>
          </a:prstGeom>
        </p:spPr>
      </p:pic>
    </p:spTree>
    <p:extLst>
      <p:ext uri="{BB962C8B-B14F-4D97-AF65-F5344CB8AC3E}">
        <p14:creationId xmlns:p14="http://schemas.microsoft.com/office/powerpoint/2010/main" val="41374366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 y="1169126"/>
            <a:ext cx="12188087" cy="4519749"/>
          </a:xfrm>
          <a:prstGeom prst="rect">
            <a:avLst/>
          </a:prstGeom>
        </p:spPr>
      </p:pic>
    </p:spTree>
    <p:extLst>
      <p:ext uri="{BB962C8B-B14F-4D97-AF65-F5344CB8AC3E}">
        <p14:creationId xmlns:p14="http://schemas.microsoft.com/office/powerpoint/2010/main" val="26985525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6" y="660748"/>
            <a:ext cx="12171029" cy="5536504"/>
          </a:xfrm>
          <a:prstGeom prst="rect">
            <a:avLst/>
          </a:prstGeom>
        </p:spPr>
      </p:pic>
    </p:spTree>
    <p:extLst>
      <p:ext uri="{BB962C8B-B14F-4D97-AF65-F5344CB8AC3E}">
        <p14:creationId xmlns:p14="http://schemas.microsoft.com/office/powerpoint/2010/main" val="34274557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 How we use feedback to decide what to build</a:t>
            </a:r>
            <a:endParaRPr lang="en-GB" dirty="0"/>
          </a:p>
        </p:txBody>
      </p:sp>
      <p:sp>
        <p:nvSpPr>
          <p:cNvPr id="3" name="Content Placeholder 2"/>
          <p:cNvSpPr>
            <a:spLocks noGrp="1"/>
          </p:cNvSpPr>
          <p:nvPr>
            <p:ph idx="1"/>
          </p:nvPr>
        </p:nvSpPr>
        <p:spPr/>
        <p:txBody>
          <a:bodyPr/>
          <a:lstStyle/>
          <a:p>
            <a:endParaRPr lang="en-GB" dirty="0" smtClean="0"/>
          </a:p>
          <a:p>
            <a:r>
              <a:rPr lang="en-GB" dirty="0" smtClean="0"/>
              <a:t>A very brief look at why this is important</a:t>
            </a:r>
          </a:p>
          <a:p>
            <a:r>
              <a:rPr lang="en-GB" dirty="0" smtClean="0"/>
              <a:t>A </a:t>
            </a:r>
            <a:r>
              <a:rPr lang="en-GB" dirty="0"/>
              <a:t>whistle-stop </a:t>
            </a:r>
            <a:r>
              <a:rPr lang="en-GB" dirty="0" smtClean="0"/>
              <a:t>tour of our prototype, alpha, and beta stages</a:t>
            </a:r>
          </a:p>
          <a:p>
            <a:r>
              <a:rPr lang="en-GB" dirty="0" smtClean="0"/>
              <a:t>An in-depth look at how our UI evolved and why</a:t>
            </a:r>
          </a:p>
          <a:p>
            <a:r>
              <a:rPr lang="en-GB" dirty="0" smtClean="0"/>
              <a:t>How we managed scope</a:t>
            </a:r>
          </a:p>
        </p:txBody>
      </p:sp>
    </p:spTree>
    <p:extLst>
      <p:ext uri="{BB962C8B-B14F-4D97-AF65-F5344CB8AC3E}">
        <p14:creationId xmlns:p14="http://schemas.microsoft.com/office/powerpoint/2010/main" val="178625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292" y="0"/>
            <a:ext cx="10401416" cy="6858000"/>
          </a:xfrm>
          <a:prstGeom prst="rect">
            <a:avLst/>
          </a:prstGeom>
        </p:spPr>
      </p:pic>
    </p:spTree>
    <p:extLst>
      <p:ext uri="{BB962C8B-B14F-4D97-AF65-F5344CB8AC3E}">
        <p14:creationId xmlns:p14="http://schemas.microsoft.com/office/powerpoint/2010/main" val="38811716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UI changes</a:t>
            </a:r>
            <a:endParaRPr lang="en-GB" dirty="0"/>
          </a:p>
        </p:txBody>
      </p:sp>
      <p:sp>
        <p:nvSpPr>
          <p:cNvPr id="3" name="Content Placeholder 2"/>
          <p:cNvSpPr>
            <a:spLocks noGrp="1"/>
          </p:cNvSpPr>
          <p:nvPr>
            <p:ph idx="1"/>
          </p:nvPr>
        </p:nvSpPr>
        <p:spPr/>
        <p:txBody>
          <a:bodyPr/>
          <a:lstStyle/>
          <a:p>
            <a:pPr marL="514350" indent="-514350">
              <a:buFont typeface="+mj-lt"/>
              <a:buAutoNum type="arabicPeriod"/>
            </a:pPr>
            <a:r>
              <a:rPr lang="en-GB" dirty="0" smtClean="0"/>
              <a:t>Added configuration</a:t>
            </a:r>
            <a:endParaRPr lang="en-GB" dirty="0">
              <a:solidFill>
                <a:schemeClr val="bg1">
                  <a:lumMod val="75000"/>
                </a:schemeClr>
              </a:solidFill>
            </a:endParaRPr>
          </a:p>
        </p:txBody>
      </p:sp>
    </p:spTree>
    <p:extLst>
      <p:ext uri="{BB962C8B-B14F-4D97-AF65-F5344CB8AC3E}">
        <p14:creationId xmlns:p14="http://schemas.microsoft.com/office/powerpoint/2010/main" val="29390034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14430566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32234351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22614734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UI changes</a:t>
            </a:r>
            <a:endParaRPr lang="en-GB" dirty="0"/>
          </a:p>
        </p:txBody>
      </p:sp>
      <p:sp>
        <p:nvSpPr>
          <p:cNvPr id="3" name="Content Placeholder 2"/>
          <p:cNvSpPr>
            <a:spLocks noGrp="1"/>
          </p:cNvSpPr>
          <p:nvPr>
            <p:ph idx="1"/>
          </p:nvPr>
        </p:nvSpPr>
        <p:spPr/>
        <p:txBody>
          <a:bodyPr/>
          <a:lstStyle/>
          <a:p>
            <a:pPr marL="514350" indent="-514350">
              <a:buFont typeface="+mj-lt"/>
              <a:buAutoNum type="arabicPeriod"/>
            </a:pPr>
            <a:r>
              <a:rPr lang="en-GB" dirty="0" smtClean="0">
                <a:solidFill>
                  <a:schemeClr val="bg1">
                    <a:lumMod val="65000"/>
                  </a:schemeClr>
                </a:solidFill>
              </a:rPr>
              <a:t>Added configuration</a:t>
            </a:r>
          </a:p>
          <a:p>
            <a:pPr marL="514350" indent="-514350">
              <a:buFont typeface="+mj-lt"/>
              <a:buAutoNum type="arabicPeriod"/>
            </a:pPr>
            <a:r>
              <a:rPr lang="en-GB" dirty="0"/>
              <a:t>Improved </a:t>
            </a:r>
            <a:r>
              <a:rPr lang="en-GB" dirty="0" smtClean="0"/>
              <a:t>styling</a:t>
            </a:r>
            <a:endParaRPr lang="en-GB" dirty="0">
              <a:solidFill>
                <a:schemeClr val="bg1">
                  <a:lumMod val="75000"/>
                </a:schemeClr>
              </a:solidFill>
            </a:endParaRPr>
          </a:p>
        </p:txBody>
      </p:sp>
    </p:spTree>
    <p:extLst>
      <p:ext uri="{BB962C8B-B14F-4D97-AF65-F5344CB8AC3E}">
        <p14:creationId xmlns:p14="http://schemas.microsoft.com/office/powerpoint/2010/main" val="22803549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21240886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34632284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32448397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4016665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767" y="0"/>
            <a:ext cx="8860467" cy="6858000"/>
          </a:xfrm>
          <a:prstGeom prst="rect">
            <a:avLst/>
          </a:prstGeom>
        </p:spPr>
      </p:pic>
      <p:sp>
        <p:nvSpPr>
          <p:cNvPr id="5" name="TextBox 4"/>
          <p:cNvSpPr txBox="1"/>
          <p:nvPr/>
        </p:nvSpPr>
        <p:spPr>
          <a:xfrm>
            <a:off x="3052431" y="3198425"/>
            <a:ext cx="1324402" cy="584775"/>
          </a:xfrm>
          <a:prstGeom prst="rect">
            <a:avLst/>
          </a:prstGeom>
          <a:noFill/>
        </p:spPr>
        <p:txBody>
          <a:bodyPr wrap="none" rtlCol="0">
            <a:spAutoFit/>
          </a:bodyPr>
          <a:lstStyle/>
          <a:p>
            <a:r>
              <a:rPr lang="en-GB" sz="3200" dirty="0" smtClean="0">
                <a:latin typeface="Arial Bold" panose="020B0704020202020204" pitchFamily="34" charset="0"/>
                <a:cs typeface="Arial Bold" panose="020B0704020202020204" pitchFamily="34" charset="0"/>
              </a:rPr>
              <a:t>Users</a:t>
            </a:r>
            <a:endParaRPr lang="en-GB" sz="3200" dirty="0">
              <a:latin typeface="Arial Bold" panose="020B0704020202020204" pitchFamily="34" charset="0"/>
              <a:cs typeface="Arial Bold" panose="020B0704020202020204" pitchFamily="34" charset="0"/>
            </a:endParaRPr>
          </a:p>
        </p:txBody>
      </p:sp>
      <p:sp>
        <p:nvSpPr>
          <p:cNvPr id="6" name="TextBox 5"/>
          <p:cNvSpPr txBox="1"/>
          <p:nvPr/>
        </p:nvSpPr>
        <p:spPr>
          <a:xfrm>
            <a:off x="8407052" y="3201532"/>
            <a:ext cx="708848" cy="584775"/>
          </a:xfrm>
          <a:prstGeom prst="rect">
            <a:avLst/>
          </a:prstGeom>
          <a:noFill/>
        </p:spPr>
        <p:txBody>
          <a:bodyPr wrap="none" rtlCol="0">
            <a:spAutoFit/>
          </a:bodyPr>
          <a:lstStyle/>
          <a:p>
            <a:r>
              <a:rPr lang="en-GB" sz="3200" dirty="0" smtClean="0">
                <a:latin typeface="Arial Bold" panose="020B0704020202020204" pitchFamily="34" charset="0"/>
                <a:cs typeface="Arial Bold" panose="020B0704020202020204" pitchFamily="34" charset="0"/>
              </a:rPr>
              <a:t>Us</a:t>
            </a:r>
            <a:endParaRPr lang="en-GB" sz="3200" dirty="0">
              <a:latin typeface="Arial Bold" panose="020B0704020202020204" pitchFamily="34" charset="0"/>
              <a:cs typeface="Arial Bold" panose="020B0704020202020204" pitchFamily="34" charset="0"/>
            </a:endParaRPr>
          </a:p>
        </p:txBody>
      </p:sp>
    </p:spTree>
    <p:extLst>
      <p:ext uri="{BB962C8B-B14F-4D97-AF65-F5344CB8AC3E}">
        <p14:creationId xmlns:p14="http://schemas.microsoft.com/office/powerpoint/2010/main" val="36802871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UI changes</a:t>
            </a:r>
            <a:endParaRPr lang="en-GB" dirty="0"/>
          </a:p>
        </p:txBody>
      </p:sp>
      <p:sp>
        <p:nvSpPr>
          <p:cNvPr id="3" name="Content Placeholder 2"/>
          <p:cNvSpPr>
            <a:spLocks noGrp="1"/>
          </p:cNvSpPr>
          <p:nvPr>
            <p:ph idx="1"/>
          </p:nvPr>
        </p:nvSpPr>
        <p:spPr/>
        <p:txBody>
          <a:bodyPr/>
          <a:lstStyle/>
          <a:p>
            <a:pPr marL="514350" indent="-514350">
              <a:buFont typeface="+mj-lt"/>
              <a:buAutoNum type="arabicPeriod"/>
            </a:pPr>
            <a:r>
              <a:rPr lang="en-GB" dirty="0" smtClean="0">
                <a:solidFill>
                  <a:schemeClr val="bg1">
                    <a:lumMod val="65000"/>
                  </a:schemeClr>
                </a:solidFill>
              </a:rPr>
              <a:t>Added configuration</a:t>
            </a:r>
          </a:p>
          <a:p>
            <a:pPr marL="514350" indent="-514350">
              <a:buFont typeface="+mj-lt"/>
              <a:buAutoNum type="arabicPeriod"/>
            </a:pPr>
            <a:r>
              <a:rPr lang="en-GB" dirty="0">
                <a:solidFill>
                  <a:schemeClr val="bg1">
                    <a:lumMod val="65000"/>
                  </a:schemeClr>
                </a:solidFill>
              </a:rPr>
              <a:t>Improved styling</a:t>
            </a:r>
          </a:p>
          <a:p>
            <a:pPr marL="514350" indent="-514350">
              <a:buFont typeface="+mj-lt"/>
              <a:buAutoNum type="arabicPeriod"/>
            </a:pPr>
            <a:r>
              <a:rPr lang="en-GB" dirty="0"/>
              <a:t>Funnel </a:t>
            </a:r>
            <a:r>
              <a:rPr lang="en-GB" dirty="0" smtClean="0"/>
              <a:t>optimisations</a:t>
            </a:r>
            <a:endParaRPr lang="en-GB" dirty="0">
              <a:solidFill>
                <a:schemeClr val="bg1">
                  <a:lumMod val="75000"/>
                </a:schemeClr>
              </a:solidFill>
            </a:endParaRPr>
          </a:p>
        </p:txBody>
      </p:sp>
    </p:spTree>
    <p:extLst>
      <p:ext uri="{BB962C8B-B14F-4D97-AF65-F5344CB8AC3E}">
        <p14:creationId xmlns:p14="http://schemas.microsoft.com/office/powerpoint/2010/main" val="34296860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16174789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16939102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9473409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14841003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35234966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28194680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24955559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37125301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30194365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61" y="0"/>
            <a:ext cx="12075278" cy="6858001"/>
          </a:xfrm>
          <a:prstGeom prst="rect">
            <a:avLst/>
          </a:prstGeom>
        </p:spPr>
      </p:pic>
    </p:spTree>
    <p:extLst>
      <p:ext uri="{BB962C8B-B14F-4D97-AF65-F5344CB8AC3E}">
        <p14:creationId xmlns:p14="http://schemas.microsoft.com/office/powerpoint/2010/main" val="641918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25308073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2013341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6157492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40746505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12626503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16430241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33168800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9443126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33492226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35039110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0234502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33614292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10900738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34905184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26534854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1059024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5747449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UI changes</a:t>
            </a:r>
            <a:endParaRPr lang="en-GB" dirty="0"/>
          </a:p>
        </p:txBody>
      </p:sp>
      <p:sp>
        <p:nvSpPr>
          <p:cNvPr id="3" name="Content Placeholder 2"/>
          <p:cNvSpPr>
            <a:spLocks noGrp="1"/>
          </p:cNvSpPr>
          <p:nvPr>
            <p:ph idx="1"/>
          </p:nvPr>
        </p:nvSpPr>
        <p:spPr/>
        <p:txBody>
          <a:bodyPr/>
          <a:lstStyle/>
          <a:p>
            <a:pPr marL="514350" indent="-514350">
              <a:buFont typeface="+mj-lt"/>
              <a:buAutoNum type="arabicPeriod"/>
            </a:pPr>
            <a:r>
              <a:rPr lang="en-GB" dirty="0" smtClean="0">
                <a:solidFill>
                  <a:schemeClr val="bg1">
                    <a:lumMod val="65000"/>
                  </a:schemeClr>
                </a:solidFill>
              </a:rPr>
              <a:t>Added configuration</a:t>
            </a:r>
          </a:p>
          <a:p>
            <a:pPr marL="514350" indent="-514350">
              <a:buFont typeface="+mj-lt"/>
              <a:buAutoNum type="arabicPeriod"/>
            </a:pPr>
            <a:r>
              <a:rPr lang="en-GB" dirty="0">
                <a:solidFill>
                  <a:schemeClr val="bg1">
                    <a:lumMod val="65000"/>
                  </a:schemeClr>
                </a:solidFill>
              </a:rPr>
              <a:t>Improved styling</a:t>
            </a:r>
          </a:p>
          <a:p>
            <a:pPr marL="514350" indent="-514350">
              <a:buFont typeface="+mj-lt"/>
              <a:buAutoNum type="arabicPeriod"/>
            </a:pPr>
            <a:r>
              <a:rPr lang="en-GB" dirty="0">
                <a:solidFill>
                  <a:schemeClr val="bg1">
                    <a:lumMod val="65000"/>
                  </a:schemeClr>
                </a:solidFill>
              </a:rPr>
              <a:t>Funnel optimisations</a:t>
            </a:r>
          </a:p>
          <a:p>
            <a:pPr marL="514350" indent="-514350">
              <a:buFont typeface="+mj-lt"/>
              <a:buAutoNum type="arabicPeriod"/>
            </a:pPr>
            <a:r>
              <a:rPr lang="en-GB" dirty="0"/>
              <a:t>Added </a:t>
            </a:r>
            <a:r>
              <a:rPr lang="en-GB" dirty="0" smtClean="0"/>
              <a:t>back project &amp; environment concepts</a:t>
            </a:r>
            <a:endParaRPr lang="en-GB" dirty="0">
              <a:solidFill>
                <a:schemeClr val="bg1">
                  <a:lumMod val="75000"/>
                </a:schemeClr>
              </a:solidFill>
            </a:endParaRPr>
          </a:p>
        </p:txBody>
      </p:sp>
    </p:spTree>
    <p:extLst>
      <p:ext uri="{BB962C8B-B14F-4D97-AF65-F5344CB8AC3E}">
        <p14:creationId xmlns:p14="http://schemas.microsoft.com/office/powerpoint/2010/main" val="1332458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17875191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188813152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
            <a:ext cx="12192000" cy="6858775"/>
          </a:xfrm>
          <a:prstGeom prst="rect">
            <a:avLst/>
          </a:prstGeom>
        </p:spPr>
      </p:pic>
    </p:spTree>
    <p:extLst>
      <p:ext uri="{BB962C8B-B14F-4D97-AF65-F5344CB8AC3E}">
        <p14:creationId xmlns:p14="http://schemas.microsoft.com/office/powerpoint/2010/main" val="28714814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5400" dirty="0" smtClean="0"/>
              <a:t>15,447</a:t>
            </a:r>
            <a:endParaRPr lang="en-GB" sz="5400" dirty="0"/>
          </a:p>
        </p:txBody>
      </p:sp>
    </p:spTree>
    <p:extLst>
      <p:ext uri="{BB962C8B-B14F-4D97-AF65-F5344CB8AC3E}">
        <p14:creationId xmlns:p14="http://schemas.microsoft.com/office/powerpoint/2010/main" val="27647456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
            <a:ext cx="12192000" cy="6858775"/>
          </a:xfrm>
          <a:prstGeom prst="rect">
            <a:avLst/>
          </a:prstGeom>
        </p:spPr>
      </p:pic>
    </p:spTree>
    <p:extLst>
      <p:ext uri="{BB962C8B-B14F-4D97-AF65-F5344CB8AC3E}">
        <p14:creationId xmlns:p14="http://schemas.microsoft.com/office/powerpoint/2010/main" val="2965539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652232475"/>
              </p:ext>
            </p:extLst>
          </p:nvPr>
        </p:nvGraphicFramePr>
        <p:xfrm>
          <a:off x="2048400" y="274638"/>
          <a:ext cx="8092800" cy="61481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626956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
            <a:ext cx="12192000" cy="6858775"/>
          </a:xfrm>
          <a:prstGeom prst="rect">
            <a:avLst/>
          </a:prstGeom>
        </p:spPr>
      </p:pic>
    </p:spTree>
    <p:extLst>
      <p:ext uri="{BB962C8B-B14F-4D97-AF65-F5344CB8AC3E}">
        <p14:creationId xmlns:p14="http://schemas.microsoft.com/office/powerpoint/2010/main" val="1994786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1547681238"/>
              </p:ext>
            </p:extLst>
          </p:nvPr>
        </p:nvGraphicFramePr>
        <p:xfrm>
          <a:off x="2048400" y="273600"/>
          <a:ext cx="8092800" cy="6148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8691660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1547681238"/>
              </p:ext>
            </p:extLst>
          </p:nvPr>
        </p:nvGraphicFramePr>
        <p:xfrm>
          <a:off x="2048400" y="273600"/>
          <a:ext cx="8092800" cy="6148800"/>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9921" y="860654"/>
            <a:ext cx="3506087" cy="2268000"/>
          </a:xfrm>
          <a:prstGeom prst="rect">
            <a:avLst/>
          </a:prstGeom>
        </p:spPr>
      </p:pic>
      <p:cxnSp>
        <p:nvCxnSpPr>
          <p:cNvPr id="6" name="Straight Connector 5"/>
          <p:cNvCxnSpPr/>
          <p:nvPr/>
        </p:nvCxnSpPr>
        <p:spPr>
          <a:xfrm flipV="1">
            <a:off x="7814230" y="2647950"/>
            <a:ext cx="1109433" cy="683588"/>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7814230" y="1321594"/>
            <a:ext cx="1109433" cy="668299"/>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3047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UI changes</a:t>
            </a:r>
            <a:endParaRPr lang="en-GB" dirty="0"/>
          </a:p>
        </p:txBody>
      </p:sp>
      <p:sp>
        <p:nvSpPr>
          <p:cNvPr id="3" name="Content Placeholder 2"/>
          <p:cNvSpPr>
            <a:spLocks noGrp="1"/>
          </p:cNvSpPr>
          <p:nvPr>
            <p:ph idx="1"/>
          </p:nvPr>
        </p:nvSpPr>
        <p:spPr/>
        <p:txBody>
          <a:bodyPr/>
          <a:lstStyle/>
          <a:p>
            <a:pPr marL="514350" indent="-514350">
              <a:buFont typeface="+mj-lt"/>
              <a:buAutoNum type="arabicPeriod"/>
            </a:pPr>
            <a:r>
              <a:rPr lang="en-GB" dirty="0" smtClean="0">
                <a:solidFill>
                  <a:schemeClr val="bg1">
                    <a:lumMod val="65000"/>
                  </a:schemeClr>
                </a:solidFill>
              </a:rPr>
              <a:t>Added configuration</a:t>
            </a:r>
          </a:p>
          <a:p>
            <a:pPr marL="514350" indent="-514350">
              <a:buFont typeface="+mj-lt"/>
              <a:buAutoNum type="arabicPeriod"/>
            </a:pPr>
            <a:r>
              <a:rPr lang="en-GB" dirty="0">
                <a:solidFill>
                  <a:schemeClr val="bg1">
                    <a:lumMod val="65000"/>
                  </a:schemeClr>
                </a:solidFill>
              </a:rPr>
              <a:t>Improved styling</a:t>
            </a:r>
          </a:p>
          <a:p>
            <a:pPr marL="514350" indent="-514350">
              <a:buFont typeface="+mj-lt"/>
              <a:buAutoNum type="arabicPeriod"/>
            </a:pPr>
            <a:r>
              <a:rPr lang="en-GB" dirty="0">
                <a:solidFill>
                  <a:schemeClr val="bg1">
                    <a:lumMod val="65000"/>
                  </a:schemeClr>
                </a:solidFill>
              </a:rPr>
              <a:t>Funnel optimisations</a:t>
            </a:r>
          </a:p>
          <a:p>
            <a:pPr marL="514350" indent="-514350">
              <a:buFont typeface="+mj-lt"/>
              <a:buAutoNum type="arabicPeriod"/>
            </a:pPr>
            <a:r>
              <a:rPr lang="en-GB" dirty="0">
                <a:solidFill>
                  <a:schemeClr val="bg1">
                    <a:lumMod val="65000"/>
                  </a:schemeClr>
                </a:solidFill>
              </a:rPr>
              <a:t>Added </a:t>
            </a:r>
            <a:r>
              <a:rPr lang="en-GB" dirty="0" smtClean="0">
                <a:solidFill>
                  <a:schemeClr val="bg1">
                    <a:lumMod val="65000"/>
                  </a:schemeClr>
                </a:solidFill>
              </a:rPr>
              <a:t>back project &amp; environment concepts</a:t>
            </a:r>
            <a:endParaRPr lang="en-GB" dirty="0">
              <a:solidFill>
                <a:schemeClr val="bg1">
                  <a:lumMod val="65000"/>
                </a:schemeClr>
              </a:solidFill>
            </a:endParaRPr>
          </a:p>
          <a:p>
            <a:pPr marL="514350" indent="-514350">
              <a:buFont typeface="+mj-lt"/>
              <a:buAutoNum type="arabicPeriod"/>
            </a:pPr>
            <a:r>
              <a:rPr lang="en-GB" dirty="0" smtClean="0"/>
              <a:t>Added </a:t>
            </a:r>
            <a:r>
              <a:rPr lang="en-GB" dirty="0"/>
              <a:t>manual pipelining</a:t>
            </a:r>
          </a:p>
        </p:txBody>
      </p:sp>
    </p:spTree>
    <p:extLst>
      <p:ext uri="{BB962C8B-B14F-4D97-AF65-F5344CB8AC3E}">
        <p14:creationId xmlns:p14="http://schemas.microsoft.com/office/powerpoint/2010/main" val="3258884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49208636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36084264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714"/>
            <a:ext cx="12192000" cy="7329714"/>
          </a:xfrm>
          <a:prstGeom prst="rect">
            <a:avLst/>
          </a:prstGeom>
        </p:spPr>
      </p:pic>
    </p:spTree>
    <p:extLst>
      <p:ext uri="{BB962C8B-B14F-4D97-AF65-F5344CB8AC3E}">
        <p14:creationId xmlns:p14="http://schemas.microsoft.com/office/powerpoint/2010/main" val="13833094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4080" y="802478"/>
            <a:ext cx="7863840" cy="5253045"/>
          </a:xfrm>
          <a:prstGeom prst="rect">
            <a:avLst/>
          </a:prstGeom>
        </p:spPr>
      </p:pic>
    </p:spTree>
    <p:extLst>
      <p:ext uri="{BB962C8B-B14F-4D97-AF65-F5344CB8AC3E}">
        <p14:creationId xmlns:p14="http://schemas.microsoft.com/office/powerpoint/2010/main" val="27851661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443" y="0"/>
            <a:ext cx="10285115" cy="6858000"/>
          </a:xfrm>
          <a:prstGeom prst="rect">
            <a:avLst/>
          </a:prstGeom>
        </p:spPr>
      </p:pic>
    </p:spTree>
    <p:extLst>
      <p:ext uri="{BB962C8B-B14F-4D97-AF65-F5344CB8AC3E}">
        <p14:creationId xmlns:p14="http://schemas.microsoft.com/office/powerpoint/2010/main" val="153273441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Email</a:t>
            </a:r>
            <a:endParaRPr lang="en-GB" dirty="0"/>
          </a:p>
        </p:txBody>
      </p:sp>
      <p:sp>
        <p:nvSpPr>
          <p:cNvPr id="3" name="Content Placeholder 2"/>
          <p:cNvSpPr>
            <a:spLocks noGrp="1"/>
          </p:cNvSpPr>
          <p:nvPr>
            <p:ph idx="1"/>
          </p:nvPr>
        </p:nvSpPr>
        <p:spPr/>
        <p:txBody>
          <a:bodyPr/>
          <a:lstStyle/>
          <a:p>
            <a:pPr marL="514350" indent="-514350">
              <a:buFont typeface="+mj-lt"/>
              <a:buAutoNum type="arabicPeriod"/>
            </a:pPr>
            <a:r>
              <a:rPr lang="en-GB" dirty="0" smtClean="0"/>
              <a:t>Plain text email</a:t>
            </a:r>
          </a:p>
          <a:p>
            <a:pPr marL="514350" indent="-514350">
              <a:buFont typeface="+mj-lt"/>
              <a:buAutoNum type="arabicPeriod"/>
            </a:pPr>
            <a:r>
              <a:rPr lang="en-GB" dirty="0" smtClean="0"/>
              <a:t>HTML email</a:t>
            </a:r>
          </a:p>
          <a:p>
            <a:pPr marL="514350" indent="-514350">
              <a:buFont typeface="+mj-lt"/>
              <a:buAutoNum type="arabicPeriod"/>
            </a:pPr>
            <a:r>
              <a:rPr lang="en-GB" dirty="0" smtClean="0"/>
              <a:t>Test button</a:t>
            </a:r>
          </a:p>
          <a:p>
            <a:pPr marL="514350" indent="-514350">
              <a:buFont typeface="+mj-lt"/>
              <a:buAutoNum type="arabicPeriod"/>
            </a:pPr>
            <a:r>
              <a:rPr lang="en-GB" dirty="0" smtClean="0"/>
              <a:t>Configuring when it was sent</a:t>
            </a:r>
          </a:p>
          <a:p>
            <a:pPr marL="514350" indent="-514350">
              <a:buFont typeface="+mj-lt"/>
              <a:buAutoNum type="arabicPeriod"/>
            </a:pPr>
            <a:r>
              <a:rPr lang="en-GB" dirty="0" smtClean="0"/>
              <a:t>Better explaining of errors</a:t>
            </a:r>
            <a:endParaRPr lang="en-GB" dirty="0"/>
          </a:p>
        </p:txBody>
      </p:sp>
    </p:spTree>
    <p:extLst>
      <p:ext uri="{BB962C8B-B14F-4D97-AF65-F5344CB8AC3E}">
        <p14:creationId xmlns:p14="http://schemas.microsoft.com/office/powerpoint/2010/main" val="219064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Techniques we used</a:t>
            </a:r>
            <a:endParaRPr lang="en-GB" dirty="0"/>
          </a:p>
        </p:txBody>
      </p:sp>
      <p:sp>
        <p:nvSpPr>
          <p:cNvPr id="3" name="Content Placeholder 2"/>
          <p:cNvSpPr>
            <a:spLocks noGrp="1"/>
          </p:cNvSpPr>
          <p:nvPr>
            <p:ph idx="1"/>
          </p:nvPr>
        </p:nvSpPr>
        <p:spPr/>
        <p:txBody>
          <a:bodyPr/>
          <a:lstStyle/>
          <a:p>
            <a:pPr marL="514350" indent="-514350">
              <a:buFont typeface="+mj-lt"/>
              <a:buAutoNum type="arabicPeriod"/>
            </a:pPr>
            <a:r>
              <a:rPr lang="en-GB" dirty="0" smtClean="0"/>
              <a:t>Story breakdown meeting</a:t>
            </a:r>
          </a:p>
          <a:p>
            <a:pPr marL="514350" indent="-514350">
              <a:buFont typeface="+mj-lt"/>
              <a:buAutoNum type="arabicPeriod"/>
            </a:pPr>
            <a:endParaRPr lang="en-GB" dirty="0"/>
          </a:p>
        </p:txBody>
      </p:sp>
    </p:spTree>
    <p:extLst>
      <p:ext uri="{BB962C8B-B14F-4D97-AF65-F5344CB8AC3E}">
        <p14:creationId xmlns:p14="http://schemas.microsoft.com/office/powerpoint/2010/main" val="367915299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Techniques we used</a:t>
            </a:r>
            <a:endParaRPr lang="en-GB" dirty="0"/>
          </a:p>
        </p:txBody>
      </p:sp>
      <p:sp>
        <p:nvSpPr>
          <p:cNvPr id="3" name="Content Placeholder 2"/>
          <p:cNvSpPr>
            <a:spLocks noGrp="1"/>
          </p:cNvSpPr>
          <p:nvPr>
            <p:ph idx="1"/>
          </p:nvPr>
        </p:nvSpPr>
        <p:spPr/>
        <p:txBody>
          <a:bodyPr/>
          <a:lstStyle/>
          <a:p>
            <a:pPr marL="514350" indent="-514350">
              <a:buFont typeface="+mj-lt"/>
              <a:buAutoNum type="arabicPeriod"/>
            </a:pPr>
            <a:r>
              <a:rPr lang="en-GB" dirty="0" smtClean="0">
                <a:solidFill>
                  <a:schemeClr val="bg1">
                    <a:lumMod val="65000"/>
                  </a:schemeClr>
                </a:solidFill>
              </a:rPr>
              <a:t>Story </a:t>
            </a:r>
            <a:r>
              <a:rPr lang="en-GB" dirty="0">
                <a:solidFill>
                  <a:schemeClr val="bg1">
                    <a:lumMod val="65000"/>
                  </a:schemeClr>
                </a:solidFill>
              </a:rPr>
              <a:t>breakdown meeting</a:t>
            </a:r>
          </a:p>
          <a:p>
            <a:pPr marL="514350" indent="-514350">
              <a:buFont typeface="+mj-lt"/>
              <a:buAutoNum type="arabicPeriod"/>
            </a:pPr>
            <a:r>
              <a:rPr lang="en-GB" dirty="0" smtClean="0"/>
              <a:t>Splitting stories</a:t>
            </a:r>
          </a:p>
          <a:p>
            <a:pPr marL="514350" indent="-514350">
              <a:buFont typeface="+mj-lt"/>
              <a:buAutoNum type="arabicPeriod"/>
            </a:pPr>
            <a:endParaRPr lang="en-GB" dirty="0"/>
          </a:p>
        </p:txBody>
      </p:sp>
    </p:spTree>
    <p:extLst>
      <p:ext uri="{BB962C8B-B14F-4D97-AF65-F5344CB8AC3E}">
        <p14:creationId xmlns:p14="http://schemas.microsoft.com/office/powerpoint/2010/main" val="6885060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Techniques we used</a:t>
            </a:r>
            <a:endParaRPr lang="en-GB" dirty="0"/>
          </a:p>
        </p:txBody>
      </p:sp>
      <p:sp>
        <p:nvSpPr>
          <p:cNvPr id="3" name="Content Placeholder 2"/>
          <p:cNvSpPr>
            <a:spLocks noGrp="1"/>
          </p:cNvSpPr>
          <p:nvPr>
            <p:ph idx="1"/>
          </p:nvPr>
        </p:nvSpPr>
        <p:spPr/>
        <p:txBody>
          <a:bodyPr/>
          <a:lstStyle/>
          <a:p>
            <a:pPr marL="514350" indent="-514350">
              <a:buFont typeface="+mj-lt"/>
              <a:buAutoNum type="arabicPeriod"/>
            </a:pPr>
            <a:r>
              <a:rPr lang="en-GB" dirty="0" smtClean="0">
                <a:solidFill>
                  <a:schemeClr val="bg1">
                    <a:lumMod val="65000"/>
                  </a:schemeClr>
                </a:solidFill>
              </a:rPr>
              <a:t>Story </a:t>
            </a:r>
            <a:r>
              <a:rPr lang="en-GB" dirty="0">
                <a:solidFill>
                  <a:schemeClr val="bg1">
                    <a:lumMod val="65000"/>
                  </a:schemeClr>
                </a:solidFill>
              </a:rPr>
              <a:t>breakdown </a:t>
            </a:r>
            <a:r>
              <a:rPr lang="en-GB" dirty="0" smtClean="0">
                <a:solidFill>
                  <a:schemeClr val="bg1">
                    <a:lumMod val="65000"/>
                  </a:schemeClr>
                </a:solidFill>
              </a:rPr>
              <a:t>meeting</a:t>
            </a:r>
            <a:endParaRPr lang="en-GB" dirty="0">
              <a:solidFill>
                <a:schemeClr val="bg1">
                  <a:lumMod val="65000"/>
                </a:schemeClr>
              </a:solidFill>
            </a:endParaRPr>
          </a:p>
          <a:p>
            <a:pPr marL="514350" indent="-514350">
              <a:buFont typeface="+mj-lt"/>
              <a:buAutoNum type="arabicPeriod"/>
            </a:pPr>
            <a:r>
              <a:rPr lang="en-GB" dirty="0">
                <a:solidFill>
                  <a:schemeClr val="bg1">
                    <a:lumMod val="65000"/>
                  </a:schemeClr>
                </a:solidFill>
              </a:rPr>
              <a:t>Splitting stories</a:t>
            </a:r>
          </a:p>
          <a:p>
            <a:pPr marL="514350" indent="-514350">
              <a:buFont typeface="+mj-lt"/>
              <a:buAutoNum type="arabicPeriod"/>
            </a:pPr>
            <a:r>
              <a:rPr lang="en-GB" dirty="0" smtClean="0"/>
              <a:t>MoSCoW</a:t>
            </a:r>
          </a:p>
        </p:txBody>
      </p:sp>
    </p:spTree>
    <p:extLst>
      <p:ext uri="{BB962C8B-B14F-4D97-AF65-F5344CB8AC3E}">
        <p14:creationId xmlns:p14="http://schemas.microsoft.com/office/powerpoint/2010/main" val="16462105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Techniques we used</a:t>
            </a:r>
            <a:endParaRPr lang="en-GB" dirty="0"/>
          </a:p>
        </p:txBody>
      </p:sp>
      <p:sp>
        <p:nvSpPr>
          <p:cNvPr id="3" name="Content Placeholder 2"/>
          <p:cNvSpPr>
            <a:spLocks noGrp="1"/>
          </p:cNvSpPr>
          <p:nvPr>
            <p:ph idx="1"/>
          </p:nvPr>
        </p:nvSpPr>
        <p:spPr/>
        <p:txBody>
          <a:bodyPr/>
          <a:lstStyle/>
          <a:p>
            <a:pPr marL="514350" indent="-514350">
              <a:buFont typeface="+mj-lt"/>
              <a:buAutoNum type="arabicPeriod"/>
            </a:pPr>
            <a:r>
              <a:rPr lang="en-GB" dirty="0">
                <a:solidFill>
                  <a:schemeClr val="bg1">
                    <a:lumMod val="65000"/>
                  </a:schemeClr>
                </a:solidFill>
              </a:rPr>
              <a:t>Story breakdown meeting</a:t>
            </a:r>
          </a:p>
          <a:p>
            <a:pPr marL="514350" indent="-514350">
              <a:buFont typeface="+mj-lt"/>
              <a:buAutoNum type="arabicPeriod"/>
            </a:pPr>
            <a:r>
              <a:rPr lang="en-GB" dirty="0">
                <a:solidFill>
                  <a:schemeClr val="bg1">
                    <a:lumMod val="65000"/>
                  </a:schemeClr>
                </a:solidFill>
              </a:rPr>
              <a:t>Splitting stories</a:t>
            </a:r>
          </a:p>
          <a:p>
            <a:pPr marL="514350" indent="-514350">
              <a:buFont typeface="+mj-lt"/>
              <a:buAutoNum type="arabicPeriod"/>
            </a:pPr>
            <a:r>
              <a:rPr lang="en-GB" dirty="0">
                <a:solidFill>
                  <a:schemeClr val="bg1">
                    <a:lumMod val="65000"/>
                  </a:schemeClr>
                </a:solidFill>
              </a:rPr>
              <a:t>MoSCoW</a:t>
            </a:r>
          </a:p>
          <a:p>
            <a:pPr marL="514350" indent="-514350">
              <a:buFont typeface="+mj-lt"/>
              <a:buAutoNum type="arabicPeriod"/>
            </a:pPr>
            <a:r>
              <a:rPr lang="en-GB" dirty="0" smtClean="0"/>
              <a:t>Release train</a:t>
            </a:r>
          </a:p>
        </p:txBody>
      </p:sp>
    </p:spTree>
    <p:extLst>
      <p:ext uri="{BB962C8B-B14F-4D97-AF65-F5344CB8AC3E}">
        <p14:creationId xmlns:p14="http://schemas.microsoft.com/office/powerpoint/2010/main" val="153705747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 y="760956"/>
            <a:ext cx="12196773" cy="5336088"/>
          </a:xfrm>
          <a:prstGeom prst="rect">
            <a:avLst/>
          </a:prstGeom>
        </p:spPr>
      </p:pic>
    </p:spTree>
    <p:extLst>
      <p:ext uri="{BB962C8B-B14F-4D97-AF65-F5344CB8AC3E}">
        <p14:creationId xmlns:p14="http://schemas.microsoft.com/office/powerpoint/2010/main" val="252170137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Techniques we used</a:t>
            </a:r>
            <a:endParaRPr lang="en-GB" dirty="0"/>
          </a:p>
        </p:txBody>
      </p:sp>
      <p:sp>
        <p:nvSpPr>
          <p:cNvPr id="3" name="Content Placeholder 2"/>
          <p:cNvSpPr>
            <a:spLocks noGrp="1"/>
          </p:cNvSpPr>
          <p:nvPr>
            <p:ph idx="1"/>
          </p:nvPr>
        </p:nvSpPr>
        <p:spPr/>
        <p:txBody>
          <a:bodyPr/>
          <a:lstStyle/>
          <a:p>
            <a:pPr marL="514350" indent="-514350">
              <a:buFont typeface="+mj-lt"/>
              <a:buAutoNum type="arabicPeriod"/>
            </a:pPr>
            <a:r>
              <a:rPr lang="en-GB" dirty="0" smtClean="0">
                <a:solidFill>
                  <a:schemeClr val="bg1">
                    <a:lumMod val="65000"/>
                  </a:schemeClr>
                </a:solidFill>
              </a:rPr>
              <a:t>Story </a:t>
            </a:r>
            <a:r>
              <a:rPr lang="en-GB" dirty="0">
                <a:solidFill>
                  <a:schemeClr val="bg1">
                    <a:lumMod val="65000"/>
                  </a:schemeClr>
                </a:solidFill>
              </a:rPr>
              <a:t>breakdown meeting</a:t>
            </a:r>
          </a:p>
          <a:p>
            <a:pPr marL="514350" indent="-514350">
              <a:buFont typeface="+mj-lt"/>
              <a:buAutoNum type="arabicPeriod"/>
            </a:pPr>
            <a:r>
              <a:rPr lang="en-GB" dirty="0">
                <a:solidFill>
                  <a:schemeClr val="bg1">
                    <a:lumMod val="65000"/>
                  </a:schemeClr>
                </a:solidFill>
              </a:rPr>
              <a:t>Splitting </a:t>
            </a:r>
            <a:r>
              <a:rPr lang="en-GB" dirty="0" smtClean="0">
                <a:solidFill>
                  <a:schemeClr val="bg1">
                    <a:lumMod val="65000"/>
                  </a:schemeClr>
                </a:solidFill>
              </a:rPr>
              <a:t>stories</a:t>
            </a:r>
            <a:endParaRPr lang="en-GB" dirty="0">
              <a:solidFill>
                <a:schemeClr val="bg1">
                  <a:lumMod val="65000"/>
                </a:schemeClr>
              </a:solidFill>
            </a:endParaRPr>
          </a:p>
          <a:p>
            <a:pPr marL="514350" indent="-514350">
              <a:buFont typeface="+mj-lt"/>
              <a:buAutoNum type="arabicPeriod"/>
            </a:pPr>
            <a:r>
              <a:rPr lang="en-GB" dirty="0">
                <a:solidFill>
                  <a:schemeClr val="bg1">
                    <a:lumMod val="65000"/>
                  </a:schemeClr>
                </a:solidFill>
              </a:rPr>
              <a:t>MoSCoW</a:t>
            </a:r>
          </a:p>
          <a:p>
            <a:pPr marL="514350" indent="-514350">
              <a:buFont typeface="+mj-lt"/>
              <a:buAutoNum type="arabicPeriod"/>
            </a:pPr>
            <a:r>
              <a:rPr lang="en-GB" dirty="0">
                <a:solidFill>
                  <a:schemeClr val="bg1">
                    <a:lumMod val="65000"/>
                  </a:schemeClr>
                </a:solidFill>
              </a:rPr>
              <a:t>Release train</a:t>
            </a:r>
          </a:p>
          <a:p>
            <a:pPr marL="514350" indent="-514350">
              <a:buFont typeface="+mj-lt"/>
              <a:buAutoNum type="arabicPeriod"/>
            </a:pPr>
            <a:r>
              <a:rPr lang="en-GB" dirty="0" smtClean="0"/>
              <a:t>Woodland creatures</a:t>
            </a:r>
            <a:endParaRPr lang="en-GB" dirty="0"/>
          </a:p>
        </p:txBody>
      </p:sp>
    </p:spTree>
    <p:extLst>
      <p:ext uri="{BB962C8B-B14F-4D97-AF65-F5344CB8AC3E}">
        <p14:creationId xmlns:p14="http://schemas.microsoft.com/office/powerpoint/2010/main" val="69199256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559529"/>
            <a:ext cx="12192000" cy="5738943"/>
            <a:chOff x="0" y="1119057"/>
            <a:chExt cx="12192000" cy="5738943"/>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2513" y="1119057"/>
              <a:ext cx="6975773" cy="251832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13965"/>
              <a:ext cx="5990400" cy="294403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1600" y="3882589"/>
              <a:ext cx="5990400" cy="2975411"/>
            </a:xfrm>
            <a:prstGeom prst="rect">
              <a:avLst/>
            </a:prstGeom>
          </p:spPr>
        </p:pic>
      </p:grpSp>
    </p:spTree>
    <p:extLst>
      <p:ext uri="{BB962C8B-B14F-4D97-AF65-F5344CB8AC3E}">
        <p14:creationId xmlns:p14="http://schemas.microsoft.com/office/powerpoint/2010/main" val="135291811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Techniques we used</a:t>
            </a:r>
            <a:endParaRPr lang="en-GB" dirty="0"/>
          </a:p>
        </p:txBody>
      </p:sp>
      <p:sp>
        <p:nvSpPr>
          <p:cNvPr id="3" name="Content Placeholder 2"/>
          <p:cNvSpPr>
            <a:spLocks noGrp="1"/>
          </p:cNvSpPr>
          <p:nvPr>
            <p:ph idx="1"/>
          </p:nvPr>
        </p:nvSpPr>
        <p:spPr/>
        <p:txBody>
          <a:bodyPr/>
          <a:lstStyle/>
          <a:p>
            <a:pPr marL="514350" indent="-514350">
              <a:buFont typeface="+mj-lt"/>
              <a:buAutoNum type="arabicPeriod"/>
            </a:pPr>
            <a:r>
              <a:rPr lang="en-GB" dirty="0" smtClean="0">
                <a:solidFill>
                  <a:schemeClr val="bg1">
                    <a:lumMod val="65000"/>
                  </a:schemeClr>
                </a:solidFill>
              </a:rPr>
              <a:t>Story </a:t>
            </a:r>
            <a:r>
              <a:rPr lang="en-GB" dirty="0">
                <a:solidFill>
                  <a:schemeClr val="bg1">
                    <a:lumMod val="65000"/>
                  </a:schemeClr>
                </a:solidFill>
              </a:rPr>
              <a:t>breakdown meeting</a:t>
            </a:r>
          </a:p>
          <a:p>
            <a:pPr marL="514350" indent="-514350">
              <a:buFont typeface="+mj-lt"/>
              <a:buAutoNum type="arabicPeriod"/>
            </a:pPr>
            <a:r>
              <a:rPr lang="en-GB" dirty="0">
                <a:solidFill>
                  <a:schemeClr val="bg1">
                    <a:lumMod val="65000"/>
                  </a:schemeClr>
                </a:solidFill>
              </a:rPr>
              <a:t>Splitting stories</a:t>
            </a:r>
          </a:p>
          <a:p>
            <a:pPr marL="514350" indent="-514350">
              <a:buFont typeface="+mj-lt"/>
              <a:buAutoNum type="arabicPeriod"/>
            </a:pPr>
            <a:r>
              <a:rPr lang="en-GB" dirty="0" smtClean="0">
                <a:solidFill>
                  <a:schemeClr val="bg1">
                    <a:lumMod val="65000"/>
                  </a:schemeClr>
                </a:solidFill>
              </a:rPr>
              <a:t>MoSCoW</a:t>
            </a:r>
            <a:endParaRPr lang="en-GB" dirty="0">
              <a:solidFill>
                <a:schemeClr val="bg1">
                  <a:lumMod val="65000"/>
                </a:schemeClr>
              </a:solidFill>
            </a:endParaRPr>
          </a:p>
          <a:p>
            <a:pPr marL="514350" indent="-514350">
              <a:buFont typeface="+mj-lt"/>
              <a:buAutoNum type="arabicPeriod"/>
            </a:pPr>
            <a:r>
              <a:rPr lang="en-GB" dirty="0">
                <a:solidFill>
                  <a:schemeClr val="bg1">
                    <a:lumMod val="65000"/>
                  </a:schemeClr>
                </a:solidFill>
              </a:rPr>
              <a:t>Release train</a:t>
            </a:r>
          </a:p>
          <a:p>
            <a:pPr marL="514350" indent="-514350">
              <a:buFont typeface="+mj-lt"/>
              <a:buAutoNum type="arabicPeriod"/>
            </a:pPr>
            <a:r>
              <a:rPr lang="en-GB" dirty="0" smtClean="0">
                <a:solidFill>
                  <a:schemeClr val="bg1">
                    <a:lumMod val="65000"/>
                  </a:schemeClr>
                </a:solidFill>
              </a:rPr>
              <a:t>Woodland </a:t>
            </a:r>
            <a:r>
              <a:rPr lang="en-GB" dirty="0">
                <a:solidFill>
                  <a:schemeClr val="bg1">
                    <a:lumMod val="65000"/>
                  </a:schemeClr>
                </a:solidFill>
              </a:rPr>
              <a:t>creatures</a:t>
            </a:r>
          </a:p>
          <a:p>
            <a:pPr marL="514350" indent="-514350">
              <a:buFont typeface="+mj-lt"/>
              <a:buAutoNum type="arabicPeriod"/>
            </a:pPr>
            <a:r>
              <a:rPr lang="en-GB" dirty="0" smtClean="0"/>
              <a:t>On-demand configuration through documentation</a:t>
            </a:r>
            <a:endParaRPr lang="en-GB" dirty="0"/>
          </a:p>
        </p:txBody>
      </p:sp>
    </p:spTree>
    <p:extLst>
      <p:ext uri="{BB962C8B-B14F-4D97-AF65-F5344CB8AC3E}">
        <p14:creationId xmlns:p14="http://schemas.microsoft.com/office/powerpoint/2010/main" val="1461472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Techniques we used</a:t>
            </a:r>
            <a:endParaRPr lang="en-GB" dirty="0"/>
          </a:p>
        </p:txBody>
      </p:sp>
      <p:sp>
        <p:nvSpPr>
          <p:cNvPr id="3" name="Content Placeholder 2"/>
          <p:cNvSpPr>
            <a:spLocks noGrp="1"/>
          </p:cNvSpPr>
          <p:nvPr>
            <p:ph idx="1"/>
          </p:nvPr>
        </p:nvSpPr>
        <p:spPr/>
        <p:txBody>
          <a:bodyPr/>
          <a:lstStyle/>
          <a:p>
            <a:pPr marL="514350" indent="-514350">
              <a:buFont typeface="+mj-lt"/>
              <a:buAutoNum type="arabicPeriod"/>
            </a:pPr>
            <a:r>
              <a:rPr lang="en-GB" dirty="0" smtClean="0">
                <a:solidFill>
                  <a:schemeClr val="bg1">
                    <a:lumMod val="65000"/>
                  </a:schemeClr>
                </a:solidFill>
              </a:rPr>
              <a:t>Story </a:t>
            </a:r>
            <a:r>
              <a:rPr lang="en-GB" dirty="0">
                <a:solidFill>
                  <a:schemeClr val="bg1">
                    <a:lumMod val="65000"/>
                  </a:schemeClr>
                </a:solidFill>
              </a:rPr>
              <a:t>breakdown meeting</a:t>
            </a:r>
          </a:p>
          <a:p>
            <a:pPr marL="514350" indent="-514350">
              <a:buFont typeface="+mj-lt"/>
              <a:buAutoNum type="arabicPeriod"/>
            </a:pPr>
            <a:r>
              <a:rPr lang="en-GB" dirty="0">
                <a:solidFill>
                  <a:schemeClr val="bg1">
                    <a:lumMod val="65000"/>
                  </a:schemeClr>
                </a:solidFill>
              </a:rPr>
              <a:t>Splitting stories</a:t>
            </a:r>
          </a:p>
          <a:p>
            <a:pPr marL="514350" indent="-514350">
              <a:buFont typeface="+mj-lt"/>
              <a:buAutoNum type="arabicPeriod"/>
            </a:pPr>
            <a:r>
              <a:rPr lang="en-GB" dirty="0" smtClean="0">
                <a:solidFill>
                  <a:schemeClr val="bg1">
                    <a:lumMod val="65000"/>
                  </a:schemeClr>
                </a:solidFill>
              </a:rPr>
              <a:t>MoSCoW</a:t>
            </a:r>
            <a:endParaRPr lang="en-GB" dirty="0">
              <a:solidFill>
                <a:schemeClr val="bg1">
                  <a:lumMod val="65000"/>
                </a:schemeClr>
              </a:solidFill>
            </a:endParaRPr>
          </a:p>
          <a:p>
            <a:pPr marL="514350" indent="-514350">
              <a:buFont typeface="+mj-lt"/>
              <a:buAutoNum type="arabicPeriod"/>
            </a:pPr>
            <a:r>
              <a:rPr lang="en-GB" dirty="0">
                <a:solidFill>
                  <a:schemeClr val="bg1">
                    <a:lumMod val="65000"/>
                  </a:schemeClr>
                </a:solidFill>
              </a:rPr>
              <a:t>Release train</a:t>
            </a:r>
          </a:p>
          <a:p>
            <a:pPr marL="514350" indent="-514350">
              <a:buFont typeface="+mj-lt"/>
              <a:buAutoNum type="arabicPeriod"/>
            </a:pPr>
            <a:r>
              <a:rPr lang="en-GB" dirty="0" smtClean="0">
                <a:solidFill>
                  <a:schemeClr val="bg1">
                    <a:lumMod val="65000"/>
                  </a:schemeClr>
                </a:solidFill>
              </a:rPr>
              <a:t>Woodland </a:t>
            </a:r>
            <a:r>
              <a:rPr lang="en-GB" dirty="0">
                <a:solidFill>
                  <a:schemeClr val="bg1">
                    <a:lumMod val="65000"/>
                  </a:schemeClr>
                </a:solidFill>
              </a:rPr>
              <a:t>creatures</a:t>
            </a:r>
          </a:p>
          <a:p>
            <a:pPr marL="514350" indent="-514350">
              <a:buFont typeface="+mj-lt"/>
              <a:buAutoNum type="arabicPeriod"/>
            </a:pPr>
            <a:r>
              <a:rPr lang="en-GB" dirty="0">
                <a:solidFill>
                  <a:schemeClr val="bg1">
                    <a:lumMod val="65000"/>
                  </a:schemeClr>
                </a:solidFill>
              </a:rPr>
              <a:t>On-demand configuration through documentation</a:t>
            </a:r>
          </a:p>
          <a:p>
            <a:pPr marL="514350" indent="-514350">
              <a:buFont typeface="+mj-lt"/>
              <a:buAutoNum type="arabicPeriod"/>
            </a:pPr>
            <a:r>
              <a:rPr lang="en-GB" dirty="0" smtClean="0"/>
              <a:t>Visualising debt</a:t>
            </a:r>
          </a:p>
          <a:p>
            <a:pPr marL="514350" indent="-514350">
              <a:buFont typeface="+mj-lt"/>
              <a:buAutoNum type="arabicPeriod"/>
            </a:pPr>
            <a:endParaRPr lang="en-GB" dirty="0"/>
          </a:p>
        </p:txBody>
      </p:sp>
    </p:spTree>
    <p:extLst>
      <p:ext uri="{BB962C8B-B14F-4D97-AF65-F5344CB8AC3E}">
        <p14:creationId xmlns:p14="http://schemas.microsoft.com/office/powerpoint/2010/main" val="9738555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392" y="0"/>
            <a:ext cx="8945217" cy="6858000"/>
          </a:xfrm>
          <a:prstGeom prst="rect">
            <a:avLst/>
          </a:prstGeom>
        </p:spPr>
      </p:pic>
    </p:spTree>
    <p:extLst>
      <p:ext uri="{BB962C8B-B14F-4D97-AF65-F5344CB8AC3E}">
        <p14:creationId xmlns:p14="http://schemas.microsoft.com/office/powerpoint/2010/main" val="7241756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1083716"/>
            <a:ext cx="5989983" cy="4690569"/>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1600" y="1182600"/>
            <a:ext cx="5990400" cy="4492800"/>
          </a:xfrm>
          <a:prstGeom prst="rect">
            <a:avLst/>
          </a:prstGeom>
        </p:spPr>
      </p:pic>
    </p:spTree>
    <p:extLst>
      <p:ext uri="{BB962C8B-B14F-4D97-AF65-F5344CB8AC3E}">
        <p14:creationId xmlns:p14="http://schemas.microsoft.com/office/powerpoint/2010/main" val="256146947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1981200" y="1454156"/>
            <a:ext cx="8229600" cy="2100263"/>
          </a:xfrm>
        </p:spPr>
        <p:txBody>
          <a:bodyPr/>
          <a:lstStyle/>
          <a:p>
            <a:r>
              <a:rPr lang="en-US" sz="4800" dirty="0" smtClean="0">
                <a:solidFill>
                  <a:schemeClr val="bg1"/>
                </a:solidFill>
                <a:latin typeface="Arial Bold" panose="020B0704020202020204" pitchFamily="34" charset="0"/>
                <a:ea typeface="ＭＳ Ｐゴシック" panose="020B0600070205080204" pitchFamily="34" charset="-128"/>
              </a:rPr>
              <a:t>Summary</a:t>
            </a:r>
            <a:endParaRPr lang="en-US" sz="4800" dirty="0">
              <a:latin typeface="Arial Bold" panose="020B07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667464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09599" y="4048539"/>
            <a:ext cx="10972800" cy="1464365"/>
          </a:xfrm>
        </p:spPr>
        <p:txBody>
          <a:bodyPr/>
          <a:lstStyle/>
          <a:p>
            <a:pPr algn="ctr"/>
            <a:r>
              <a:rPr lang="en-GB" sz="3200" dirty="0" smtClean="0"/>
              <a:t>“We did the news well.</a:t>
            </a:r>
            <a:br>
              <a:rPr lang="en-GB" sz="3200" dirty="0" smtClean="0"/>
            </a:br>
            <a:r>
              <a:rPr lang="en-GB" sz="3200" dirty="0" smtClean="0"/>
              <a:t>You know how?</a:t>
            </a:r>
            <a:br>
              <a:rPr lang="en-GB" sz="3200" dirty="0" smtClean="0"/>
            </a:br>
            <a:r>
              <a:rPr lang="en-GB" sz="3200" dirty="0" smtClean="0"/>
              <a:t>We just decided to.”</a:t>
            </a:r>
            <a:endParaRPr lang="en-GB" sz="3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7512" y="274638"/>
            <a:ext cx="6276975" cy="3533775"/>
          </a:xfrm>
          <a:prstGeom prst="rect">
            <a:avLst/>
          </a:prstGeom>
        </p:spPr>
      </p:pic>
    </p:spTree>
    <p:extLst>
      <p:ext uri="{BB962C8B-B14F-4D97-AF65-F5344CB8AC3E}">
        <p14:creationId xmlns:p14="http://schemas.microsoft.com/office/powerpoint/2010/main" val="406870765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 summary of how we listened</a:t>
            </a:r>
            <a:endParaRPr lang="en-GB" dirty="0"/>
          </a:p>
        </p:txBody>
      </p:sp>
      <p:sp>
        <p:nvSpPr>
          <p:cNvPr id="4" name="Content Placeholder 3"/>
          <p:cNvSpPr>
            <a:spLocks noGrp="1"/>
          </p:cNvSpPr>
          <p:nvPr>
            <p:ph idx="1"/>
          </p:nvPr>
        </p:nvSpPr>
        <p:spPr/>
        <p:txBody>
          <a:bodyPr/>
          <a:lstStyle/>
          <a:p>
            <a:r>
              <a:rPr lang="en-GB" dirty="0" smtClean="0"/>
              <a:t>Conferences, private alpha, public beta</a:t>
            </a:r>
            <a:endParaRPr lang="en-GB" dirty="0"/>
          </a:p>
          <a:p>
            <a:r>
              <a:rPr lang="en-GB" dirty="0"/>
              <a:t>User research and covering a wall in </a:t>
            </a:r>
            <a:r>
              <a:rPr lang="en-GB" dirty="0" smtClean="0"/>
              <a:t>post-its</a:t>
            </a:r>
            <a:endParaRPr lang="en-GB" dirty="0"/>
          </a:p>
          <a:p>
            <a:r>
              <a:rPr lang="en-GB" dirty="0" smtClean="0"/>
              <a:t>User journals, UX tests</a:t>
            </a:r>
            <a:endParaRPr lang="en-GB" dirty="0"/>
          </a:p>
          <a:p>
            <a:r>
              <a:rPr lang="en-GB" dirty="0"/>
              <a:t>Auto </a:t>
            </a:r>
            <a:r>
              <a:rPr lang="en-GB" dirty="0" smtClean="0"/>
              <a:t>emails, UserVoice</a:t>
            </a:r>
            <a:endParaRPr lang="en-GB" dirty="0"/>
          </a:p>
          <a:p>
            <a:r>
              <a:rPr lang="en-GB" dirty="0"/>
              <a:t>Surveys (in product, loss analysis, on uninstall)</a:t>
            </a:r>
          </a:p>
          <a:p>
            <a:r>
              <a:rPr lang="en-GB" dirty="0" smtClean="0"/>
              <a:t>Support </a:t>
            </a:r>
            <a:r>
              <a:rPr lang="en-GB" dirty="0"/>
              <a:t>queries</a:t>
            </a:r>
            <a:r>
              <a:rPr lang="en-GB" dirty="0" smtClean="0"/>
              <a:t>, automated </a:t>
            </a:r>
            <a:r>
              <a:rPr lang="en-GB" dirty="0"/>
              <a:t>error reporting</a:t>
            </a:r>
          </a:p>
          <a:p>
            <a:r>
              <a:rPr lang="en-GB" dirty="0"/>
              <a:t>Usage </a:t>
            </a:r>
            <a:r>
              <a:rPr lang="en-GB" dirty="0" smtClean="0"/>
              <a:t>metrics, funnels</a:t>
            </a:r>
            <a:endParaRPr lang="en-GB" dirty="0"/>
          </a:p>
        </p:txBody>
      </p:sp>
    </p:spTree>
    <p:extLst>
      <p:ext uri="{BB962C8B-B14F-4D97-AF65-F5344CB8AC3E}">
        <p14:creationId xmlns:p14="http://schemas.microsoft.com/office/powerpoint/2010/main" val="34765425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ctrTitle"/>
          </p:nvPr>
        </p:nvSpPr>
        <p:spPr>
          <a:xfrm>
            <a:off x="1981200" y="1454156"/>
            <a:ext cx="8229600" cy="2100263"/>
          </a:xfrm>
        </p:spPr>
        <p:txBody>
          <a:bodyPr/>
          <a:lstStyle/>
          <a:p>
            <a:r>
              <a:rPr lang="en-GB" sz="5400" dirty="0">
                <a:solidFill>
                  <a:srgbClr val="FFFFFF"/>
                </a:solidFill>
                <a:latin typeface="Arial Bold" panose="020B0704020202020204" pitchFamily="34" charset="0"/>
                <a:ea typeface="ＭＳ Ｐゴシック" panose="020B0600070205080204" pitchFamily="34" charset="-128"/>
              </a:rPr>
              <a:t>&lt;/talk&gt;</a:t>
            </a:r>
            <a:br>
              <a:rPr lang="en-GB" sz="5400" dirty="0">
                <a:solidFill>
                  <a:srgbClr val="FFFFFF"/>
                </a:solidFill>
                <a:latin typeface="Arial Bold" panose="020B0704020202020204" pitchFamily="34" charset="0"/>
                <a:ea typeface="ＭＳ Ｐゴシック" panose="020B0600070205080204" pitchFamily="34" charset="-128"/>
              </a:rPr>
            </a:br>
            <a:r>
              <a:rPr lang="en-US" altLang="ja-JP" sz="5400" dirty="0">
                <a:solidFill>
                  <a:srgbClr val="FFFFFF"/>
                </a:solidFill>
                <a:latin typeface="Arial Bold" panose="020B0704020202020204" pitchFamily="34" charset="0"/>
                <a:ea typeface="ＭＳ Ｐゴシック" panose="020B0600070205080204" pitchFamily="34" charset="-128"/>
              </a:rPr>
              <a:t>any questions?</a:t>
            </a:r>
            <a:endParaRPr lang="en-US" sz="5400" dirty="0">
              <a:solidFill>
                <a:srgbClr val="FFFFFF"/>
              </a:solidFill>
              <a:latin typeface="Arial Bold" panose="020B0704020202020204" pitchFamily="34" charset="0"/>
              <a:ea typeface="ＭＳ Ｐゴシック" panose="020B0600070205080204" pitchFamily="34" charset="-12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Any questions</a:t>
            </a:r>
            <a:r>
              <a:rPr lang="en-GB" dirty="0" smtClean="0"/>
              <a:t>?</a:t>
            </a:r>
            <a:endParaRPr lang="en-GB" dirty="0"/>
          </a:p>
        </p:txBody>
      </p:sp>
      <p:sp>
        <p:nvSpPr>
          <p:cNvPr id="6" name="Content Placeholder 5"/>
          <p:cNvSpPr>
            <a:spLocks noGrp="1"/>
          </p:cNvSpPr>
          <p:nvPr>
            <p:ph idx="1"/>
          </p:nvPr>
        </p:nvSpPr>
        <p:spPr/>
        <p:txBody>
          <a:bodyPr/>
          <a:lstStyle/>
          <a:p>
            <a:r>
              <a:rPr lang="en-GB" dirty="0" smtClean="0"/>
              <a:t>Slides: </a:t>
            </a:r>
            <a:r>
              <a:rPr lang="en-GB" dirty="0" smtClean="0">
                <a:hlinkClick r:id="rId2"/>
              </a:rPr>
              <a:t>www.davidsimner.me.uk</a:t>
            </a:r>
            <a:endParaRPr lang="en-GB" dirty="0" smtClean="0"/>
          </a:p>
          <a:p>
            <a:r>
              <a:rPr lang="en-GB" dirty="0" smtClean="0"/>
              <a:t>Email: </a:t>
            </a:r>
            <a:r>
              <a:rPr lang="en-GB" dirty="0" smtClean="0">
                <a:hlinkClick r:id="rId3"/>
              </a:rPr>
              <a:t>david.simner@red-gate.com</a:t>
            </a:r>
            <a:endParaRPr lang="en-GB" dirty="0" smtClean="0"/>
          </a:p>
        </p:txBody>
      </p:sp>
    </p:spTree>
    <p:extLst>
      <p:ext uri="{BB962C8B-B14F-4D97-AF65-F5344CB8AC3E}">
        <p14:creationId xmlns:p14="http://schemas.microsoft.com/office/powerpoint/2010/main" val="11199334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F649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a:solidFill>
            <a:schemeClr val="bg1">
              <a:lumMod val="65000"/>
            </a:schemeClr>
          </a:solidFill>
        </a:ln>
        <a:effectLst/>
      </a:spPr>
      <a:bodyPr rtlCol="0" anchor="ctr"/>
      <a:lstStyle>
        <a:defPPr algn="ctr">
          <a:defRPr sz="2400" dirty="0" smtClean="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5884</Words>
  <Application>Microsoft Office PowerPoint</Application>
  <PresentationFormat>Widescreen</PresentationFormat>
  <Paragraphs>771</Paragraphs>
  <Slides>95</Slides>
  <Notes>89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Arial</vt:lpstr>
      <vt:lpstr>Arial Bold</vt:lpstr>
      <vt:lpstr>Calibri</vt:lpstr>
      <vt:lpstr>Consolas</vt:lpstr>
      <vt:lpstr>ＭＳ Ｐゴシック</vt:lpstr>
      <vt:lpstr>Wingdings</vt:lpstr>
      <vt:lpstr>Office Theme</vt:lpstr>
      <vt:lpstr>What’s next? How we use feedback to decide what to build</vt:lpstr>
      <vt:lpstr>www.davidsimner.me.uk david.simner@red-gate.com</vt:lpstr>
      <vt:lpstr>What’s next? How we use feedback to decide what to build</vt:lpstr>
      <vt:lpstr>PowerPoint Presentation</vt:lpstr>
      <vt:lpstr>PowerPoint Presentation</vt:lpstr>
      <vt:lpstr>PowerPoint Presentation</vt:lpstr>
      <vt:lpstr>15,447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Scaling feedback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UI changes</vt:lpstr>
      <vt:lpstr>PowerPoint Presentation</vt:lpstr>
      <vt:lpstr>PowerPoint Presentation</vt:lpstr>
      <vt:lpstr>PowerPoint Presentation</vt:lpstr>
      <vt:lpstr>UI changes</vt:lpstr>
      <vt:lpstr>PowerPoint Presentation</vt:lpstr>
      <vt:lpstr>PowerPoint Presentation</vt:lpstr>
      <vt:lpstr>PowerPoint Presentation</vt:lpstr>
      <vt:lpstr>PowerPoint Presentation</vt:lpstr>
      <vt:lpstr>UI changes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UI changes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UI changes</vt:lpstr>
      <vt:lpstr>PowerPoint Presentation</vt:lpstr>
      <vt:lpstr>PowerPoint Presentation</vt:lpstr>
      <vt:lpstr>PowerPoint Presentation</vt:lpstr>
      <vt:lpstr>PowerPoint Presentation</vt:lpstr>
      <vt:lpstr>Email</vt:lpstr>
      <vt:lpstr>Techniques we used</vt:lpstr>
      <vt:lpstr>Techniques we used</vt:lpstr>
      <vt:lpstr>Techniques we used</vt:lpstr>
      <vt:lpstr>Techniques we used</vt:lpstr>
      <vt:lpstr>PowerPoint Presentation</vt:lpstr>
      <vt:lpstr>Techniques we used</vt:lpstr>
      <vt:lpstr>PowerPoint Presentation</vt:lpstr>
      <vt:lpstr>Techniques we used</vt:lpstr>
      <vt:lpstr>Techniques we used</vt:lpstr>
      <vt:lpstr>PowerPoint Presentation</vt:lpstr>
      <vt:lpstr>Summary</vt:lpstr>
      <vt:lpstr>“We did the news well. You know how? We just decided to.”</vt:lpstr>
      <vt:lpstr>A summary of how we listened</vt:lpstr>
      <vt:lpstr>&lt;/talk&gt; any questions?</vt:lpstr>
      <vt:lpstr>Any 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2014-03-07T13:12:18Z</dcterms:created>
  <dcterms:modified xsi:type="dcterms:W3CDTF">2016-01-19T17:04:42Z</dcterms:modified>
</cp:coreProperties>
</file>